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Intro Rust" charset="1" panose="00000500000000000000"/>
      <p:regular r:id="rId10"/>
    </p:embeddedFont>
    <p:embeddedFont>
      <p:font typeface="Sondos" charset="1" panose="00000500000000000000"/>
      <p:regular r:id="rId11"/>
    </p:embeddedFont>
    <p:embeddedFont>
      <p:font typeface="Sondos Bold" charset="1" panose="00000800000000000000"/>
      <p:regular r:id="rId12"/>
    </p:embeddedFont>
    <p:embeddedFont>
      <p:font typeface="Sondos Light" charset="1" panose="00000400000000000000"/>
      <p:regular r:id="rId13"/>
    </p:embeddedFont>
    <p:embeddedFont>
      <p:font typeface="Sondos Heavy" charset="1" panose="00000A00000000000000"/>
      <p:regular r:id="rId14"/>
    </p:embeddedFont>
    <p:embeddedFont>
      <p:font typeface="Open Sans" charset="1" panose="020B0606030504020204"/>
      <p:regular r:id="rId15"/>
    </p:embeddedFont>
    <p:embeddedFont>
      <p:font typeface="Open Sans Bold" charset="1" panose="020B0806030504020204"/>
      <p:regular r:id="rId16"/>
    </p:embeddedFont>
    <p:embeddedFont>
      <p:font typeface="Open Sans Italics" charset="1" panose="020B0606030504020204"/>
      <p:regular r:id="rId17"/>
    </p:embeddedFont>
    <p:embeddedFont>
      <p:font typeface="Open Sans Bold Italics" charset="1" panose="020B0806030504020204"/>
      <p:regular r:id="rId18"/>
    </p:embeddedFont>
    <p:embeddedFont>
      <p:font typeface="Open Sans Light" charset="1" panose="020B0306030504020204"/>
      <p:regular r:id="rId19"/>
    </p:embeddedFont>
    <p:embeddedFont>
      <p:font typeface="Open Sans Light Italics" charset="1" panose="020B0306030504020204"/>
      <p:regular r:id="rId20"/>
    </p:embeddedFont>
    <p:embeddedFont>
      <p:font typeface="Open Sans Ultra-Bold" charset="1" panose="00000000000000000000"/>
      <p:regular r:id="rId21"/>
    </p:embeddedFont>
    <p:embeddedFont>
      <p:font typeface="Open Sans Ultra-Bold Italics"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40"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https://github.com/annovazzi/revenue-distribution-optimization.git" TargetMode="External" Type="http://schemas.openxmlformats.org/officeDocument/2006/relationships/hyperlink"/><Relationship Id="rId4" Target="https://www.postman.com/" TargetMode="External" Type="http://schemas.openxmlformats.org/officeDocument/2006/relationships/hyperlink"/></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97B2"/>
        </a:solidFill>
      </p:bgPr>
    </p:bg>
    <p:spTree>
      <p:nvGrpSpPr>
        <p:cNvPr id="1" name=""/>
        <p:cNvGrpSpPr/>
        <p:nvPr/>
      </p:nvGrpSpPr>
      <p:grpSpPr>
        <a:xfrm>
          <a:off x="0" y="0"/>
          <a:ext cx="0" cy="0"/>
          <a:chOff x="0" y="0"/>
          <a:chExt cx="0" cy="0"/>
        </a:xfrm>
      </p:grpSpPr>
      <p:grpSp>
        <p:nvGrpSpPr>
          <p:cNvPr name="Group 2" id="2"/>
          <p:cNvGrpSpPr/>
          <p:nvPr/>
        </p:nvGrpSpPr>
        <p:grpSpPr>
          <a:xfrm rot="0">
            <a:off x="0" y="0"/>
            <a:ext cx="8494433" cy="10287000"/>
            <a:chOff x="0" y="0"/>
            <a:chExt cx="2237217" cy="2709333"/>
          </a:xfrm>
        </p:grpSpPr>
        <p:sp>
          <p:nvSpPr>
            <p:cNvPr name="Freeform 3" id="3"/>
            <p:cNvSpPr/>
            <p:nvPr/>
          </p:nvSpPr>
          <p:spPr>
            <a:xfrm flipH="false" flipV="false" rot="0">
              <a:off x="0" y="0"/>
              <a:ext cx="2237217" cy="2709333"/>
            </a:xfrm>
            <a:custGeom>
              <a:avLst/>
              <a:gdLst/>
              <a:ahLst/>
              <a:cxnLst/>
              <a:rect r="r" b="b" t="t" l="l"/>
              <a:pathLst>
                <a:path h="2709333" w="2237217">
                  <a:moveTo>
                    <a:pt x="0" y="0"/>
                  </a:moveTo>
                  <a:lnTo>
                    <a:pt x="2237217" y="0"/>
                  </a:lnTo>
                  <a:lnTo>
                    <a:pt x="2237217" y="2709333"/>
                  </a:lnTo>
                  <a:lnTo>
                    <a:pt x="0" y="2709333"/>
                  </a:lnTo>
                  <a:close/>
                </a:path>
              </a:pathLst>
            </a:custGeom>
            <a:solidFill>
              <a:srgbClr val="FFFFFF"/>
            </a:solidFill>
          </p:spPr>
        </p:sp>
        <p:sp>
          <p:nvSpPr>
            <p:cNvPr name="TextBox 4" id="4"/>
            <p:cNvSpPr txBox="true"/>
            <p:nvPr/>
          </p:nvSpPr>
          <p:spPr>
            <a:xfrm>
              <a:off x="0" y="-38100"/>
              <a:ext cx="2237217"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634910" y="672032"/>
            <a:ext cx="10014110" cy="8942936"/>
            <a:chOff x="0" y="0"/>
            <a:chExt cx="7110595" cy="6350000"/>
          </a:xfrm>
        </p:grpSpPr>
        <p:sp>
          <p:nvSpPr>
            <p:cNvPr name="Freeform 6" id="6"/>
            <p:cNvSpPr/>
            <p:nvPr/>
          </p:nvSpPr>
          <p:spPr>
            <a:xfrm flipH="false" flipV="false" rot="0">
              <a:off x="0" y="0"/>
              <a:ext cx="7110595" cy="6350000"/>
            </a:xfrm>
            <a:custGeom>
              <a:avLst/>
              <a:gdLst/>
              <a:ahLst/>
              <a:cxnLst/>
              <a:rect r="r" b="b" t="t" l="l"/>
              <a:pathLst>
                <a:path h="6350000" w="7110595">
                  <a:moveTo>
                    <a:pt x="0" y="0"/>
                  </a:moveTo>
                  <a:lnTo>
                    <a:pt x="7110595" y="0"/>
                  </a:lnTo>
                  <a:lnTo>
                    <a:pt x="7110595" y="6350000"/>
                  </a:lnTo>
                  <a:lnTo>
                    <a:pt x="0" y="6350000"/>
                  </a:lnTo>
                  <a:close/>
                </a:path>
              </a:pathLst>
            </a:custGeom>
            <a:blipFill>
              <a:blip r:embed="rId2"/>
              <a:stretch>
                <a:fillRect l="-9535" t="0" r="-9535" b="0"/>
              </a:stretch>
            </a:blipFill>
          </p:spPr>
        </p:sp>
      </p:grpSp>
      <p:grpSp>
        <p:nvGrpSpPr>
          <p:cNvPr name="Group 7" id="7"/>
          <p:cNvGrpSpPr/>
          <p:nvPr/>
        </p:nvGrpSpPr>
        <p:grpSpPr>
          <a:xfrm rot="0">
            <a:off x="1504777" y="2778891"/>
            <a:ext cx="8983372" cy="4729218"/>
            <a:chOff x="0" y="0"/>
            <a:chExt cx="2010249" cy="1058278"/>
          </a:xfrm>
        </p:grpSpPr>
        <p:sp>
          <p:nvSpPr>
            <p:cNvPr name="Freeform 8" id="8"/>
            <p:cNvSpPr/>
            <p:nvPr/>
          </p:nvSpPr>
          <p:spPr>
            <a:xfrm flipH="false" flipV="false" rot="0">
              <a:off x="0" y="0"/>
              <a:ext cx="2010249" cy="1058278"/>
            </a:xfrm>
            <a:custGeom>
              <a:avLst/>
              <a:gdLst/>
              <a:ahLst/>
              <a:cxnLst/>
              <a:rect r="r" b="b" t="t" l="l"/>
              <a:pathLst>
                <a:path h="1058278" w="2010249">
                  <a:moveTo>
                    <a:pt x="0" y="0"/>
                  </a:moveTo>
                  <a:lnTo>
                    <a:pt x="2010249" y="0"/>
                  </a:lnTo>
                  <a:lnTo>
                    <a:pt x="2010249" y="1058278"/>
                  </a:lnTo>
                  <a:lnTo>
                    <a:pt x="0" y="1058278"/>
                  </a:lnTo>
                  <a:close/>
                </a:path>
              </a:pathLst>
            </a:custGeom>
            <a:solidFill>
              <a:srgbClr val="80CBD8"/>
            </a:solidFill>
          </p:spPr>
        </p:sp>
        <p:sp>
          <p:nvSpPr>
            <p:cNvPr name="TextBox 9" id="9"/>
            <p:cNvSpPr txBox="true"/>
            <p:nvPr/>
          </p:nvSpPr>
          <p:spPr>
            <a:xfrm>
              <a:off x="0" y="-38100"/>
              <a:ext cx="2010249" cy="109637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5144577" y="7508109"/>
            <a:ext cx="3839872" cy="3510018"/>
            <a:chOff x="0" y="0"/>
            <a:chExt cx="859265" cy="785452"/>
          </a:xfrm>
        </p:grpSpPr>
        <p:sp>
          <p:nvSpPr>
            <p:cNvPr name="Freeform 11" id="11"/>
            <p:cNvSpPr/>
            <p:nvPr/>
          </p:nvSpPr>
          <p:spPr>
            <a:xfrm flipH="false" flipV="false" rot="0">
              <a:off x="0" y="0"/>
              <a:ext cx="859265" cy="785452"/>
            </a:xfrm>
            <a:custGeom>
              <a:avLst/>
              <a:gdLst/>
              <a:ahLst/>
              <a:cxnLst/>
              <a:rect r="r" b="b" t="t" l="l"/>
              <a:pathLst>
                <a:path h="785452" w="859265">
                  <a:moveTo>
                    <a:pt x="0" y="0"/>
                  </a:moveTo>
                  <a:lnTo>
                    <a:pt x="859265" y="0"/>
                  </a:lnTo>
                  <a:lnTo>
                    <a:pt x="859265" y="785452"/>
                  </a:lnTo>
                  <a:lnTo>
                    <a:pt x="0" y="785452"/>
                  </a:lnTo>
                  <a:close/>
                </a:path>
              </a:pathLst>
            </a:custGeom>
            <a:solidFill>
              <a:srgbClr val="80CBD8">
                <a:alpha val="69804"/>
              </a:srgbClr>
            </a:solidFill>
          </p:spPr>
        </p:sp>
        <p:sp>
          <p:nvSpPr>
            <p:cNvPr name="TextBox 12" id="12"/>
            <p:cNvSpPr txBox="true"/>
            <p:nvPr/>
          </p:nvSpPr>
          <p:spPr>
            <a:xfrm>
              <a:off x="0" y="-38100"/>
              <a:ext cx="859265" cy="823552"/>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56126" y="7508109"/>
            <a:ext cx="2160903" cy="3510018"/>
            <a:chOff x="0" y="0"/>
            <a:chExt cx="483555" cy="785452"/>
          </a:xfrm>
        </p:grpSpPr>
        <p:sp>
          <p:nvSpPr>
            <p:cNvPr name="Freeform 14" id="14"/>
            <p:cNvSpPr/>
            <p:nvPr/>
          </p:nvSpPr>
          <p:spPr>
            <a:xfrm flipH="false" flipV="false" rot="0">
              <a:off x="0" y="0"/>
              <a:ext cx="483555" cy="785452"/>
            </a:xfrm>
            <a:custGeom>
              <a:avLst/>
              <a:gdLst/>
              <a:ahLst/>
              <a:cxnLst/>
              <a:rect r="r" b="b" t="t" l="l"/>
              <a:pathLst>
                <a:path h="785452" w="483555">
                  <a:moveTo>
                    <a:pt x="0" y="0"/>
                  </a:moveTo>
                  <a:lnTo>
                    <a:pt x="483555" y="0"/>
                  </a:lnTo>
                  <a:lnTo>
                    <a:pt x="483555" y="785452"/>
                  </a:lnTo>
                  <a:lnTo>
                    <a:pt x="0" y="785452"/>
                  </a:lnTo>
                  <a:close/>
                </a:path>
              </a:pathLst>
            </a:custGeom>
            <a:solidFill>
              <a:srgbClr val="3C6499">
                <a:alpha val="69804"/>
              </a:srgbClr>
            </a:solidFill>
          </p:spPr>
        </p:sp>
        <p:sp>
          <p:nvSpPr>
            <p:cNvPr name="TextBox 15" id="15"/>
            <p:cNvSpPr txBox="true"/>
            <p:nvPr/>
          </p:nvSpPr>
          <p:spPr>
            <a:xfrm>
              <a:off x="0" y="-38100"/>
              <a:ext cx="483555" cy="823552"/>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7634910" y="-13368"/>
            <a:ext cx="3839872" cy="2792259"/>
            <a:chOff x="0" y="0"/>
            <a:chExt cx="859265" cy="624836"/>
          </a:xfrm>
        </p:grpSpPr>
        <p:sp>
          <p:nvSpPr>
            <p:cNvPr name="Freeform 17" id="17"/>
            <p:cNvSpPr/>
            <p:nvPr/>
          </p:nvSpPr>
          <p:spPr>
            <a:xfrm flipH="false" flipV="false" rot="0">
              <a:off x="0" y="0"/>
              <a:ext cx="859265" cy="624836"/>
            </a:xfrm>
            <a:custGeom>
              <a:avLst/>
              <a:gdLst/>
              <a:ahLst/>
              <a:cxnLst/>
              <a:rect r="r" b="b" t="t" l="l"/>
              <a:pathLst>
                <a:path h="624836" w="859265">
                  <a:moveTo>
                    <a:pt x="0" y="0"/>
                  </a:moveTo>
                  <a:lnTo>
                    <a:pt x="859265" y="0"/>
                  </a:lnTo>
                  <a:lnTo>
                    <a:pt x="859265" y="624836"/>
                  </a:lnTo>
                  <a:lnTo>
                    <a:pt x="0" y="624836"/>
                  </a:lnTo>
                  <a:close/>
                </a:path>
              </a:pathLst>
            </a:custGeom>
            <a:solidFill>
              <a:srgbClr val="80CBD8">
                <a:alpha val="69804"/>
              </a:srgbClr>
            </a:solidFill>
          </p:spPr>
        </p:sp>
        <p:sp>
          <p:nvSpPr>
            <p:cNvPr name="TextBox 18" id="18"/>
            <p:cNvSpPr txBox="true"/>
            <p:nvPr/>
          </p:nvSpPr>
          <p:spPr>
            <a:xfrm>
              <a:off x="0" y="-38100"/>
              <a:ext cx="859265" cy="662936"/>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16141607" y="8280322"/>
            <a:ext cx="2995241" cy="2890206"/>
            <a:chOff x="0" y="0"/>
            <a:chExt cx="670258" cy="646754"/>
          </a:xfrm>
        </p:grpSpPr>
        <p:sp>
          <p:nvSpPr>
            <p:cNvPr name="Freeform 20" id="20"/>
            <p:cNvSpPr/>
            <p:nvPr/>
          </p:nvSpPr>
          <p:spPr>
            <a:xfrm flipH="false" flipV="false" rot="0">
              <a:off x="0" y="0"/>
              <a:ext cx="670258" cy="646754"/>
            </a:xfrm>
            <a:custGeom>
              <a:avLst/>
              <a:gdLst/>
              <a:ahLst/>
              <a:cxnLst/>
              <a:rect r="r" b="b" t="t" l="l"/>
              <a:pathLst>
                <a:path h="646754" w="670258">
                  <a:moveTo>
                    <a:pt x="0" y="0"/>
                  </a:moveTo>
                  <a:lnTo>
                    <a:pt x="670258" y="0"/>
                  </a:lnTo>
                  <a:lnTo>
                    <a:pt x="670258" y="646754"/>
                  </a:lnTo>
                  <a:lnTo>
                    <a:pt x="0" y="646754"/>
                  </a:lnTo>
                  <a:close/>
                </a:path>
              </a:pathLst>
            </a:custGeom>
            <a:solidFill>
              <a:srgbClr val="3C6499">
                <a:alpha val="69804"/>
              </a:srgbClr>
            </a:solidFill>
          </p:spPr>
        </p:sp>
        <p:sp>
          <p:nvSpPr>
            <p:cNvPr name="TextBox 21" id="21"/>
            <p:cNvSpPr txBox="true"/>
            <p:nvPr/>
          </p:nvSpPr>
          <p:spPr>
            <a:xfrm>
              <a:off x="0" y="-38100"/>
              <a:ext cx="670258" cy="684854"/>
            </a:xfrm>
            <a:prstGeom prst="rect">
              <a:avLst/>
            </a:prstGeom>
          </p:spPr>
          <p:txBody>
            <a:bodyPr anchor="ctr" rtlCol="false" tIns="50800" lIns="50800" bIns="50800" rIns="50800"/>
            <a:lstStyle/>
            <a:p>
              <a:pPr algn="ctr">
                <a:lnSpc>
                  <a:spcPts val="2659"/>
                </a:lnSpc>
                <a:spcBef>
                  <a:spcPct val="0"/>
                </a:spcBef>
              </a:pPr>
            </a:p>
          </p:txBody>
        </p:sp>
      </p:grpSp>
      <p:sp>
        <p:nvSpPr>
          <p:cNvPr name="TextBox 22" id="22"/>
          <p:cNvSpPr txBox="true"/>
          <p:nvPr/>
        </p:nvSpPr>
        <p:spPr>
          <a:xfrm rot="0">
            <a:off x="2244302" y="3504531"/>
            <a:ext cx="5266906" cy="1908238"/>
          </a:xfrm>
          <a:prstGeom prst="rect">
            <a:avLst/>
          </a:prstGeom>
        </p:spPr>
        <p:txBody>
          <a:bodyPr anchor="t" rtlCol="false" tIns="0" lIns="0" bIns="0" rIns="0">
            <a:spAutoFit/>
          </a:bodyPr>
          <a:lstStyle/>
          <a:p>
            <a:pPr>
              <a:lnSpc>
                <a:spcPts val="4954"/>
              </a:lnSpc>
            </a:pPr>
            <a:r>
              <a:rPr lang="en-US" sz="4587" spc="73">
                <a:solidFill>
                  <a:srgbClr val="FFFFFF"/>
                </a:solidFill>
                <a:latin typeface="Intro Rust"/>
              </a:rPr>
              <a:t>REVENUE DISTRIBUTION OPTIMIZATION</a:t>
            </a:r>
          </a:p>
        </p:txBody>
      </p:sp>
      <p:sp>
        <p:nvSpPr>
          <p:cNvPr name="TextBox 23" id="23"/>
          <p:cNvSpPr txBox="true"/>
          <p:nvPr/>
        </p:nvSpPr>
        <p:spPr>
          <a:xfrm rot="0">
            <a:off x="2368005" y="5450869"/>
            <a:ext cx="3836241" cy="1354776"/>
          </a:xfrm>
          <a:prstGeom prst="rect">
            <a:avLst/>
          </a:prstGeom>
        </p:spPr>
        <p:txBody>
          <a:bodyPr anchor="t" rtlCol="false" tIns="0" lIns="0" bIns="0" rIns="0">
            <a:spAutoFit/>
          </a:bodyPr>
          <a:lstStyle/>
          <a:p>
            <a:pPr algn="just">
              <a:lnSpc>
                <a:spcPts val="3532"/>
              </a:lnSpc>
            </a:pPr>
            <a:r>
              <a:rPr lang="en-US" sz="3271">
                <a:solidFill>
                  <a:srgbClr val="3C6499"/>
                </a:solidFill>
                <a:latin typeface="Intro Rust"/>
              </a:rPr>
              <a:t>SOLUÇÃO PARA ACOMODAÇÕES DE CURTO PRAZO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411">
            <a:off x="16091914" y="-204771"/>
            <a:ext cx="2904053" cy="2553039"/>
            <a:chOff x="0" y="0"/>
            <a:chExt cx="692895" cy="609144"/>
          </a:xfrm>
        </p:grpSpPr>
        <p:sp>
          <p:nvSpPr>
            <p:cNvPr name="Freeform 3" id="3"/>
            <p:cNvSpPr/>
            <p:nvPr/>
          </p:nvSpPr>
          <p:spPr>
            <a:xfrm flipH="false" flipV="false" rot="0">
              <a:off x="0" y="0"/>
              <a:ext cx="692895" cy="609144"/>
            </a:xfrm>
            <a:custGeom>
              <a:avLst/>
              <a:gdLst/>
              <a:ahLst/>
              <a:cxnLst/>
              <a:rect r="r" b="b" t="t" l="l"/>
              <a:pathLst>
                <a:path h="609144" w="692895">
                  <a:moveTo>
                    <a:pt x="0" y="0"/>
                  </a:moveTo>
                  <a:lnTo>
                    <a:pt x="692895" y="0"/>
                  </a:lnTo>
                  <a:lnTo>
                    <a:pt x="692895" y="609144"/>
                  </a:lnTo>
                  <a:lnTo>
                    <a:pt x="0" y="609144"/>
                  </a:lnTo>
                  <a:close/>
                </a:path>
              </a:pathLst>
            </a:custGeom>
            <a:solidFill>
              <a:srgbClr val="80CBD8">
                <a:alpha val="69804"/>
              </a:srgbClr>
            </a:solidFill>
          </p:spPr>
        </p:sp>
        <p:sp>
          <p:nvSpPr>
            <p:cNvPr name="TextBox 4" id="4"/>
            <p:cNvSpPr txBox="true"/>
            <p:nvPr/>
          </p:nvSpPr>
          <p:spPr>
            <a:xfrm>
              <a:off x="0" y="-38100"/>
              <a:ext cx="692895" cy="64724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8411">
            <a:off x="-76362" y="9010481"/>
            <a:ext cx="2904053" cy="2553039"/>
            <a:chOff x="0" y="0"/>
            <a:chExt cx="692895" cy="609144"/>
          </a:xfrm>
        </p:grpSpPr>
        <p:sp>
          <p:nvSpPr>
            <p:cNvPr name="Freeform 6" id="6"/>
            <p:cNvSpPr/>
            <p:nvPr/>
          </p:nvSpPr>
          <p:spPr>
            <a:xfrm flipH="false" flipV="false" rot="0">
              <a:off x="0" y="0"/>
              <a:ext cx="692895" cy="609144"/>
            </a:xfrm>
            <a:custGeom>
              <a:avLst/>
              <a:gdLst/>
              <a:ahLst/>
              <a:cxnLst/>
              <a:rect r="r" b="b" t="t" l="l"/>
              <a:pathLst>
                <a:path h="609144" w="692895">
                  <a:moveTo>
                    <a:pt x="0" y="0"/>
                  </a:moveTo>
                  <a:lnTo>
                    <a:pt x="692895" y="0"/>
                  </a:lnTo>
                  <a:lnTo>
                    <a:pt x="692895" y="609144"/>
                  </a:lnTo>
                  <a:lnTo>
                    <a:pt x="0" y="609144"/>
                  </a:lnTo>
                  <a:close/>
                </a:path>
              </a:pathLst>
            </a:custGeom>
            <a:solidFill>
              <a:srgbClr val="80CBD8">
                <a:alpha val="69804"/>
              </a:srgbClr>
            </a:solidFill>
          </p:spPr>
        </p:sp>
        <p:sp>
          <p:nvSpPr>
            <p:cNvPr name="TextBox 7" id="7"/>
            <p:cNvSpPr txBox="true"/>
            <p:nvPr/>
          </p:nvSpPr>
          <p:spPr>
            <a:xfrm>
              <a:off x="0" y="-38100"/>
              <a:ext cx="692895" cy="64724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8411">
            <a:off x="14962686" y="-1560847"/>
            <a:ext cx="3685850" cy="2710668"/>
            <a:chOff x="0" y="0"/>
            <a:chExt cx="879428" cy="646754"/>
          </a:xfrm>
        </p:grpSpPr>
        <p:sp>
          <p:nvSpPr>
            <p:cNvPr name="Freeform 9" id="9"/>
            <p:cNvSpPr/>
            <p:nvPr/>
          </p:nvSpPr>
          <p:spPr>
            <a:xfrm flipH="false" flipV="false" rot="0">
              <a:off x="0" y="0"/>
              <a:ext cx="879428" cy="646754"/>
            </a:xfrm>
            <a:custGeom>
              <a:avLst/>
              <a:gdLst/>
              <a:ahLst/>
              <a:cxnLst/>
              <a:rect r="r" b="b" t="t" l="l"/>
              <a:pathLst>
                <a:path h="646754" w="879428">
                  <a:moveTo>
                    <a:pt x="0" y="0"/>
                  </a:moveTo>
                  <a:lnTo>
                    <a:pt x="879428" y="0"/>
                  </a:lnTo>
                  <a:lnTo>
                    <a:pt x="879428" y="646754"/>
                  </a:lnTo>
                  <a:lnTo>
                    <a:pt x="0" y="646754"/>
                  </a:lnTo>
                  <a:close/>
                </a:path>
              </a:pathLst>
            </a:custGeom>
            <a:solidFill>
              <a:srgbClr val="3C6499">
                <a:alpha val="69804"/>
              </a:srgbClr>
            </a:solidFill>
          </p:spPr>
        </p:sp>
        <p:sp>
          <p:nvSpPr>
            <p:cNvPr name="TextBox 10" id="10"/>
            <p:cNvSpPr txBox="true"/>
            <p:nvPr/>
          </p:nvSpPr>
          <p:spPr>
            <a:xfrm>
              <a:off x="0" y="-38100"/>
              <a:ext cx="879428" cy="684854"/>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730691" y="401624"/>
            <a:ext cx="11592634" cy="982980"/>
          </a:xfrm>
          <a:prstGeom prst="rect">
            <a:avLst/>
          </a:prstGeom>
        </p:spPr>
        <p:txBody>
          <a:bodyPr anchor="t" rtlCol="false" tIns="0" lIns="0" bIns="0" rIns="0">
            <a:spAutoFit/>
          </a:bodyPr>
          <a:lstStyle/>
          <a:p>
            <a:pPr>
              <a:lnSpc>
                <a:spcPts val="7559"/>
              </a:lnSpc>
            </a:pPr>
            <a:r>
              <a:rPr lang="en-US" sz="6999">
                <a:solidFill>
                  <a:srgbClr val="0097B2"/>
                </a:solidFill>
                <a:latin typeface="Intro Rust"/>
              </a:rPr>
              <a:t>DESENVOLVIMENTO - API</a:t>
            </a:r>
          </a:p>
        </p:txBody>
      </p:sp>
      <p:sp>
        <p:nvSpPr>
          <p:cNvPr name="TextBox 12" id="12"/>
          <p:cNvSpPr txBox="true"/>
          <p:nvPr/>
        </p:nvSpPr>
        <p:spPr>
          <a:xfrm rot="0">
            <a:off x="3114813" y="1508903"/>
            <a:ext cx="6824390" cy="8415655"/>
          </a:xfrm>
          <a:prstGeom prst="rect">
            <a:avLst/>
          </a:prstGeom>
        </p:spPr>
        <p:txBody>
          <a:bodyPr anchor="t" rtlCol="false" tIns="0" lIns="0" bIns="0" rIns="0">
            <a:spAutoFit/>
          </a:bodyPr>
          <a:lstStyle/>
          <a:p>
            <a:pPr algn="just">
              <a:lnSpc>
                <a:spcPts val="3919"/>
              </a:lnSpc>
            </a:pPr>
            <a:r>
              <a:rPr lang="en-US" sz="2799">
                <a:solidFill>
                  <a:srgbClr val="3C6499"/>
                </a:solidFill>
                <a:latin typeface="Sondos"/>
              </a:rPr>
              <a:t>Benefícios de uma API para o Projeto:</a:t>
            </a:r>
          </a:p>
          <a:p>
            <a:pPr algn="just" marL="604519" indent="-302260" lvl="1">
              <a:lnSpc>
                <a:spcPts val="3919"/>
              </a:lnSpc>
              <a:buFont typeface="Arial"/>
              <a:buChar char="•"/>
            </a:pPr>
            <a:r>
              <a:rPr lang="en-US" sz="2799">
                <a:solidFill>
                  <a:srgbClr val="3C6499"/>
                </a:solidFill>
                <a:latin typeface="Sondos"/>
              </a:rPr>
              <a:t>Acessibilidade Remota: Facilita a obtenção de informações sobre distribuição de receitas de forma remota.</a:t>
            </a:r>
          </a:p>
          <a:p>
            <a:pPr algn="just" marL="604519" indent="-302260" lvl="1">
              <a:lnSpc>
                <a:spcPts val="3919"/>
              </a:lnSpc>
              <a:buFont typeface="Arial"/>
              <a:buChar char="•"/>
            </a:pPr>
            <a:r>
              <a:rPr lang="en-US" sz="2799">
                <a:solidFill>
                  <a:srgbClr val="3C6499"/>
                </a:solidFill>
                <a:latin typeface="Sondos"/>
              </a:rPr>
              <a:t>Integração Simplificada: Permite integração fluida com outras aplicações e sistemas.</a:t>
            </a:r>
          </a:p>
          <a:p>
            <a:pPr algn="just" marL="604519" indent="-302260" lvl="1">
              <a:lnSpc>
                <a:spcPts val="3919"/>
              </a:lnSpc>
              <a:buFont typeface="Arial"/>
              <a:buChar char="•"/>
            </a:pPr>
            <a:r>
              <a:rPr lang="en-US" sz="2799">
                <a:solidFill>
                  <a:srgbClr val="3C6499"/>
                </a:solidFill>
                <a:latin typeface="Sondos"/>
              </a:rPr>
              <a:t>Atualizações Dinâmicas: Possibilita atualizações em tempo real nas distribuições de receitas.</a:t>
            </a:r>
          </a:p>
          <a:p>
            <a:pPr algn="just">
              <a:lnSpc>
                <a:spcPts val="3919"/>
              </a:lnSpc>
            </a:pPr>
            <a:r>
              <a:rPr lang="en-US" sz="2799">
                <a:solidFill>
                  <a:srgbClr val="3C6499"/>
                </a:solidFill>
                <a:latin typeface="Sondos"/>
              </a:rPr>
              <a:t>Apresento o</a:t>
            </a:r>
            <a:r>
              <a:rPr lang="en-US" sz="2799">
                <a:solidFill>
                  <a:srgbClr val="3C6499"/>
                </a:solidFill>
                <a:latin typeface="Sondos"/>
              </a:rPr>
              <a:t> diagrama simplificado que ilustra o fluxo de uma solicitação GET para a API. O cliente/API envia uma solicitação ao servidor/API, que processa a solicitação e retorna uma resposta em formato JSON. Este formato claro facilita a integração e compreensão das informações.</a:t>
            </a:r>
          </a:p>
        </p:txBody>
      </p:sp>
      <p:grpSp>
        <p:nvGrpSpPr>
          <p:cNvPr name="Group 13" id="13"/>
          <p:cNvGrpSpPr/>
          <p:nvPr/>
        </p:nvGrpSpPr>
        <p:grpSpPr>
          <a:xfrm rot="0">
            <a:off x="-79481" y="3080054"/>
            <a:ext cx="2910291" cy="5340028"/>
            <a:chOff x="0" y="0"/>
            <a:chExt cx="3460722" cy="6350000"/>
          </a:xfrm>
        </p:grpSpPr>
        <p:sp>
          <p:nvSpPr>
            <p:cNvPr name="Freeform 14" id="14"/>
            <p:cNvSpPr/>
            <p:nvPr/>
          </p:nvSpPr>
          <p:spPr>
            <a:xfrm flipH="false" flipV="false" rot="0">
              <a:off x="0" y="0"/>
              <a:ext cx="3460722" cy="6350000"/>
            </a:xfrm>
            <a:custGeom>
              <a:avLst/>
              <a:gdLst/>
              <a:ahLst/>
              <a:cxnLst/>
              <a:rect r="r" b="b" t="t" l="l"/>
              <a:pathLst>
                <a:path h="6350000" w="3460722">
                  <a:moveTo>
                    <a:pt x="0" y="0"/>
                  </a:moveTo>
                  <a:lnTo>
                    <a:pt x="3460722" y="0"/>
                  </a:lnTo>
                  <a:lnTo>
                    <a:pt x="3460722" y="6350000"/>
                  </a:lnTo>
                  <a:lnTo>
                    <a:pt x="0" y="6350000"/>
                  </a:lnTo>
                  <a:close/>
                </a:path>
              </a:pathLst>
            </a:custGeom>
            <a:blipFill>
              <a:blip r:embed="rId2"/>
              <a:stretch>
                <a:fillRect l="-61882" t="0" r="-61882" b="0"/>
              </a:stretch>
            </a:blipFill>
          </p:spPr>
        </p:sp>
      </p:grpSp>
      <p:sp>
        <p:nvSpPr>
          <p:cNvPr name="TextBox 15" id="15"/>
          <p:cNvSpPr txBox="true"/>
          <p:nvPr/>
        </p:nvSpPr>
        <p:spPr>
          <a:xfrm rot="0">
            <a:off x="10719551" y="1628918"/>
            <a:ext cx="6824390" cy="8185150"/>
          </a:xfrm>
          <a:prstGeom prst="rect">
            <a:avLst/>
          </a:prstGeom>
        </p:spPr>
        <p:txBody>
          <a:bodyPr anchor="t" rtlCol="false" tIns="0" lIns="0" bIns="0" rIns="0">
            <a:spAutoFit/>
          </a:bodyPr>
          <a:lstStyle/>
          <a:p>
            <a:pPr algn="just">
              <a:lnSpc>
                <a:spcPts val="3640"/>
              </a:lnSpc>
            </a:pPr>
            <a:r>
              <a:rPr lang="en-US" sz="2600">
                <a:solidFill>
                  <a:srgbClr val="3C6499"/>
                </a:solidFill>
                <a:latin typeface="Sondos"/>
              </a:rPr>
              <a:t>+-------------------+            +---------------------+</a:t>
            </a:r>
          </a:p>
          <a:p>
            <a:pPr algn="just">
              <a:lnSpc>
                <a:spcPts val="3640"/>
              </a:lnSpc>
            </a:pPr>
            <a:r>
              <a:rPr lang="en-US" sz="2600">
                <a:solidFill>
                  <a:srgbClr val="3C6499"/>
                </a:solidFill>
                <a:latin typeface="Sondos"/>
              </a:rPr>
              <a:t>|    Cliente/API    |            |    Servidor/API     |</a:t>
            </a:r>
          </a:p>
          <a:p>
            <a:pPr algn="just">
              <a:lnSpc>
                <a:spcPts val="3640"/>
              </a:lnSpc>
            </a:pPr>
            <a:r>
              <a:rPr lang="en-US" sz="2600">
                <a:solidFill>
                  <a:srgbClr val="3C6499"/>
                </a:solidFill>
                <a:latin typeface="Sondos"/>
              </a:rPr>
              <a:t>+-------------------+            +---------------------+</a:t>
            </a:r>
          </a:p>
          <a:p>
            <a:pPr algn="just">
              <a:lnSpc>
                <a:spcPts val="3640"/>
              </a:lnSpc>
            </a:pPr>
            <a:r>
              <a:rPr lang="en-US" sz="2600">
                <a:solidFill>
                  <a:srgbClr val="3C6499"/>
                </a:solidFill>
                <a:latin typeface="Sondos"/>
              </a:rPr>
              <a:t>        |                                  |</a:t>
            </a:r>
          </a:p>
          <a:p>
            <a:pPr algn="just">
              <a:lnSpc>
                <a:spcPts val="3640"/>
              </a:lnSpc>
            </a:pPr>
            <a:r>
              <a:rPr lang="en-US" sz="2600">
                <a:solidFill>
                  <a:srgbClr val="3C6499"/>
                </a:solidFill>
                <a:latin typeface="Sondos"/>
              </a:rPr>
              <a:t>        |                                  |</a:t>
            </a:r>
          </a:p>
          <a:p>
            <a:pPr algn="just">
              <a:lnSpc>
                <a:spcPts val="3640"/>
              </a:lnSpc>
            </a:pPr>
            <a:r>
              <a:rPr lang="en-US" sz="2600">
                <a:solidFill>
                  <a:srgbClr val="3C6499"/>
                </a:solidFill>
                <a:latin typeface="Sondos"/>
              </a:rPr>
              <a:t>        |     Requisição GET               |</a:t>
            </a:r>
          </a:p>
          <a:p>
            <a:pPr algn="just">
              <a:lnSpc>
                <a:spcPts val="3640"/>
              </a:lnSpc>
            </a:pPr>
            <a:r>
              <a:rPr lang="en-US" sz="2600">
                <a:solidFill>
                  <a:srgbClr val="3C6499"/>
                </a:solidFill>
                <a:latin typeface="Sondos"/>
              </a:rPr>
              <a:t>        +---------------------------------&gt;|</a:t>
            </a:r>
          </a:p>
          <a:p>
            <a:pPr algn="just">
              <a:lnSpc>
                <a:spcPts val="3640"/>
              </a:lnSpc>
            </a:pPr>
            <a:r>
              <a:rPr lang="en-US" sz="2600">
                <a:solidFill>
                  <a:srgbClr val="3C6499"/>
                </a:solidFill>
                <a:latin typeface="Sondos"/>
              </a:rPr>
              <a:t>        |                                  |</a:t>
            </a:r>
          </a:p>
          <a:p>
            <a:pPr algn="just">
              <a:lnSpc>
                <a:spcPts val="3640"/>
              </a:lnSpc>
            </a:pPr>
            <a:r>
              <a:rPr lang="en-US" sz="2600">
                <a:solidFill>
                  <a:srgbClr val="3C6499"/>
                </a:solidFill>
                <a:latin typeface="Sondos"/>
              </a:rPr>
              <a:t>        |     Processamento da             |</a:t>
            </a:r>
          </a:p>
          <a:p>
            <a:pPr algn="just">
              <a:lnSpc>
                <a:spcPts val="3640"/>
              </a:lnSpc>
            </a:pPr>
            <a:r>
              <a:rPr lang="en-US" sz="2600">
                <a:solidFill>
                  <a:srgbClr val="3C6499"/>
                </a:solidFill>
                <a:latin typeface="Sondos"/>
              </a:rPr>
              <a:t>        |     solicitação no servidor     |</a:t>
            </a:r>
          </a:p>
          <a:p>
            <a:pPr algn="just">
              <a:lnSpc>
                <a:spcPts val="3640"/>
              </a:lnSpc>
            </a:pPr>
            <a:r>
              <a:rPr lang="en-US" sz="2600">
                <a:solidFill>
                  <a:srgbClr val="3C6499"/>
                </a:solidFill>
                <a:latin typeface="Sondos"/>
              </a:rPr>
              <a:t>        |                                  |</a:t>
            </a:r>
          </a:p>
          <a:p>
            <a:pPr algn="just">
              <a:lnSpc>
                <a:spcPts val="3640"/>
              </a:lnSpc>
            </a:pPr>
            <a:r>
              <a:rPr lang="en-US" sz="2600">
                <a:solidFill>
                  <a:srgbClr val="3C6499"/>
                </a:solidFill>
                <a:latin typeface="Sondos"/>
              </a:rPr>
              <a:t>        |&lt;---------------------------------+</a:t>
            </a:r>
          </a:p>
          <a:p>
            <a:pPr algn="just">
              <a:lnSpc>
                <a:spcPts val="3640"/>
              </a:lnSpc>
            </a:pPr>
            <a:r>
              <a:rPr lang="en-US" sz="2600">
                <a:solidFill>
                  <a:srgbClr val="3C6499"/>
                </a:solidFill>
                <a:latin typeface="Sondos"/>
              </a:rPr>
              <a:t>        |     Resposta JSON                |</a:t>
            </a:r>
          </a:p>
          <a:p>
            <a:pPr algn="just">
              <a:lnSpc>
                <a:spcPts val="3640"/>
              </a:lnSpc>
            </a:pPr>
            <a:r>
              <a:rPr lang="en-US" sz="2600">
                <a:solidFill>
                  <a:srgbClr val="3C6499"/>
                </a:solidFill>
                <a:latin typeface="Sondos"/>
              </a:rPr>
              <a:t>        +---------------------------------&gt;|</a:t>
            </a:r>
          </a:p>
          <a:p>
            <a:pPr algn="just">
              <a:lnSpc>
                <a:spcPts val="3640"/>
              </a:lnSpc>
            </a:pPr>
            <a:r>
              <a:rPr lang="en-US" sz="2600">
                <a:solidFill>
                  <a:srgbClr val="3C6499"/>
                </a:solidFill>
                <a:latin typeface="Sondos"/>
              </a:rPr>
              <a:t>        |                                  |</a:t>
            </a:r>
          </a:p>
          <a:p>
            <a:pPr algn="just">
              <a:lnSpc>
                <a:spcPts val="3360"/>
              </a:lnSpc>
            </a:pP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5400000">
            <a:off x="7048500" y="-9023661"/>
            <a:ext cx="4413657" cy="19629162"/>
            <a:chOff x="0" y="0"/>
            <a:chExt cx="1162445" cy="5169820"/>
          </a:xfrm>
        </p:grpSpPr>
        <p:sp>
          <p:nvSpPr>
            <p:cNvPr name="Freeform 3" id="3"/>
            <p:cNvSpPr/>
            <p:nvPr/>
          </p:nvSpPr>
          <p:spPr>
            <a:xfrm flipH="false" flipV="false" rot="0">
              <a:off x="0" y="0"/>
              <a:ext cx="1162445" cy="5169820"/>
            </a:xfrm>
            <a:custGeom>
              <a:avLst/>
              <a:gdLst/>
              <a:ahLst/>
              <a:cxnLst/>
              <a:rect r="r" b="b" t="t" l="l"/>
              <a:pathLst>
                <a:path h="5169820" w="1162445">
                  <a:moveTo>
                    <a:pt x="0" y="0"/>
                  </a:moveTo>
                  <a:lnTo>
                    <a:pt x="1162445" y="0"/>
                  </a:lnTo>
                  <a:lnTo>
                    <a:pt x="1162445" y="5169820"/>
                  </a:lnTo>
                  <a:lnTo>
                    <a:pt x="0" y="5169820"/>
                  </a:lnTo>
                  <a:close/>
                </a:path>
              </a:pathLst>
            </a:custGeom>
            <a:solidFill>
              <a:srgbClr val="0097B2"/>
            </a:solidFill>
          </p:spPr>
        </p:sp>
        <p:sp>
          <p:nvSpPr>
            <p:cNvPr name="TextBox 4" id="4"/>
            <p:cNvSpPr txBox="true"/>
            <p:nvPr/>
          </p:nvSpPr>
          <p:spPr>
            <a:xfrm>
              <a:off x="0" y="-57150"/>
              <a:ext cx="1162445" cy="5226970"/>
            </a:xfrm>
            <a:prstGeom prst="rect">
              <a:avLst/>
            </a:prstGeom>
          </p:spPr>
          <p:txBody>
            <a:bodyPr anchor="ctr" rtlCol="false" tIns="50800" lIns="50800" bIns="50800" rIns="50800"/>
            <a:lstStyle/>
            <a:p>
              <a:pPr algn="ctr">
                <a:lnSpc>
                  <a:spcPts val="3715"/>
                </a:lnSpc>
              </a:pPr>
            </a:p>
          </p:txBody>
        </p:sp>
      </p:grpSp>
      <p:grpSp>
        <p:nvGrpSpPr>
          <p:cNvPr name="Group 5" id="5"/>
          <p:cNvGrpSpPr/>
          <p:nvPr/>
        </p:nvGrpSpPr>
        <p:grpSpPr>
          <a:xfrm rot="10791588">
            <a:off x="16702233" y="7519177"/>
            <a:ext cx="3601342" cy="3291979"/>
            <a:chOff x="0" y="0"/>
            <a:chExt cx="859265" cy="785452"/>
          </a:xfrm>
        </p:grpSpPr>
        <p:sp>
          <p:nvSpPr>
            <p:cNvPr name="Freeform 6" id="6"/>
            <p:cNvSpPr/>
            <p:nvPr/>
          </p:nvSpPr>
          <p:spPr>
            <a:xfrm flipH="false" flipV="false" rot="0">
              <a:off x="0" y="0"/>
              <a:ext cx="859265" cy="785452"/>
            </a:xfrm>
            <a:custGeom>
              <a:avLst/>
              <a:gdLst/>
              <a:ahLst/>
              <a:cxnLst/>
              <a:rect r="r" b="b" t="t" l="l"/>
              <a:pathLst>
                <a:path h="785452" w="859265">
                  <a:moveTo>
                    <a:pt x="0" y="0"/>
                  </a:moveTo>
                  <a:lnTo>
                    <a:pt x="859265" y="0"/>
                  </a:lnTo>
                  <a:lnTo>
                    <a:pt x="859265" y="785452"/>
                  </a:lnTo>
                  <a:lnTo>
                    <a:pt x="0" y="785452"/>
                  </a:lnTo>
                  <a:close/>
                </a:path>
              </a:pathLst>
            </a:custGeom>
            <a:solidFill>
              <a:srgbClr val="80CBD8">
                <a:alpha val="69804"/>
              </a:srgbClr>
            </a:solidFill>
          </p:spPr>
        </p:sp>
        <p:sp>
          <p:nvSpPr>
            <p:cNvPr name="TextBox 7" id="7"/>
            <p:cNvSpPr txBox="true"/>
            <p:nvPr/>
          </p:nvSpPr>
          <p:spPr>
            <a:xfrm>
              <a:off x="0" y="-38100"/>
              <a:ext cx="859265" cy="823552"/>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791588">
            <a:off x="15329465" y="8932738"/>
            <a:ext cx="3685850" cy="2710668"/>
            <a:chOff x="0" y="0"/>
            <a:chExt cx="879428" cy="646754"/>
          </a:xfrm>
        </p:grpSpPr>
        <p:sp>
          <p:nvSpPr>
            <p:cNvPr name="Freeform 9" id="9"/>
            <p:cNvSpPr/>
            <p:nvPr/>
          </p:nvSpPr>
          <p:spPr>
            <a:xfrm flipH="false" flipV="false" rot="0">
              <a:off x="0" y="0"/>
              <a:ext cx="879428" cy="646754"/>
            </a:xfrm>
            <a:custGeom>
              <a:avLst/>
              <a:gdLst/>
              <a:ahLst/>
              <a:cxnLst/>
              <a:rect r="r" b="b" t="t" l="l"/>
              <a:pathLst>
                <a:path h="646754" w="879428">
                  <a:moveTo>
                    <a:pt x="0" y="0"/>
                  </a:moveTo>
                  <a:lnTo>
                    <a:pt x="879428" y="0"/>
                  </a:lnTo>
                  <a:lnTo>
                    <a:pt x="879428" y="646754"/>
                  </a:lnTo>
                  <a:lnTo>
                    <a:pt x="0" y="646754"/>
                  </a:lnTo>
                  <a:close/>
                </a:path>
              </a:pathLst>
            </a:custGeom>
            <a:solidFill>
              <a:srgbClr val="3C6499">
                <a:alpha val="69804"/>
              </a:srgbClr>
            </a:solidFill>
          </p:spPr>
        </p:sp>
        <p:sp>
          <p:nvSpPr>
            <p:cNvPr name="TextBox 10" id="10"/>
            <p:cNvSpPr txBox="true"/>
            <p:nvPr/>
          </p:nvSpPr>
          <p:spPr>
            <a:xfrm>
              <a:off x="0" y="-38100"/>
              <a:ext cx="879428" cy="684854"/>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402080" y="1724535"/>
            <a:ext cx="8115300" cy="1935480"/>
          </a:xfrm>
          <a:prstGeom prst="rect">
            <a:avLst/>
          </a:prstGeom>
        </p:spPr>
        <p:txBody>
          <a:bodyPr anchor="t" rtlCol="false" tIns="0" lIns="0" bIns="0" rIns="0">
            <a:spAutoFit/>
          </a:bodyPr>
          <a:lstStyle/>
          <a:p>
            <a:pPr>
              <a:lnSpc>
                <a:spcPts val="7559"/>
              </a:lnSpc>
            </a:pPr>
            <a:r>
              <a:rPr lang="en-US" sz="6999">
                <a:solidFill>
                  <a:srgbClr val="E4EAF2"/>
                </a:solidFill>
                <a:latin typeface="Intro Rust"/>
              </a:rPr>
              <a:t>CODE REVIEW</a:t>
            </a:r>
          </a:p>
          <a:p>
            <a:pPr>
              <a:lnSpc>
                <a:spcPts val="7559"/>
              </a:lnSpc>
            </a:pPr>
          </a:p>
        </p:txBody>
      </p:sp>
      <p:sp>
        <p:nvSpPr>
          <p:cNvPr name="TextBox 12" id="12"/>
          <p:cNvSpPr txBox="true"/>
          <p:nvPr/>
        </p:nvSpPr>
        <p:spPr>
          <a:xfrm rot="0">
            <a:off x="789956" y="3662045"/>
            <a:ext cx="15521884" cy="1481455"/>
          </a:xfrm>
          <a:prstGeom prst="rect">
            <a:avLst/>
          </a:prstGeom>
        </p:spPr>
        <p:txBody>
          <a:bodyPr anchor="t" rtlCol="false" tIns="0" lIns="0" bIns="0" rIns="0">
            <a:spAutoFit/>
          </a:bodyPr>
          <a:lstStyle/>
          <a:p>
            <a:pPr algn="just">
              <a:lnSpc>
                <a:spcPts val="3919"/>
              </a:lnSpc>
            </a:pPr>
            <a:r>
              <a:rPr lang="en-US" sz="2799">
                <a:solidFill>
                  <a:srgbClr val="3C6499"/>
                </a:solidFill>
                <a:latin typeface="Sondos"/>
              </a:rPr>
              <a:t>Destaque da Revisão de Código no Arquivo CODE_REVIEW.md: Conduzimos uma revisão abrangente do código, detalhando melhorias implementadas e áreas que exigem atenção. O arquivo CODE_REVIEW.md fornece uma visão detalhada dessa análise.</a:t>
            </a:r>
          </a:p>
        </p:txBody>
      </p:sp>
      <p:sp>
        <p:nvSpPr>
          <p:cNvPr name="TextBox 13" id="13"/>
          <p:cNvSpPr txBox="true"/>
          <p:nvPr/>
        </p:nvSpPr>
        <p:spPr>
          <a:xfrm rot="0">
            <a:off x="789956" y="5502461"/>
            <a:ext cx="15615738" cy="3957955"/>
          </a:xfrm>
          <a:prstGeom prst="rect">
            <a:avLst/>
          </a:prstGeom>
        </p:spPr>
        <p:txBody>
          <a:bodyPr anchor="t" rtlCol="false" tIns="0" lIns="0" bIns="0" rIns="0">
            <a:spAutoFit/>
          </a:bodyPr>
          <a:lstStyle/>
          <a:p>
            <a:pPr algn="just">
              <a:lnSpc>
                <a:spcPts val="3919"/>
              </a:lnSpc>
            </a:pPr>
            <a:r>
              <a:rPr lang="en-US" sz="2799">
                <a:solidFill>
                  <a:srgbClr val="3C6499"/>
                </a:solidFill>
                <a:latin typeface="Sondos"/>
              </a:rPr>
              <a:t>Próximos Passos Identificados durante a Revisão:</a:t>
            </a:r>
          </a:p>
          <a:p>
            <a:pPr algn="just" marL="604519" indent="-302260" lvl="1">
              <a:lnSpc>
                <a:spcPts val="3919"/>
              </a:lnSpc>
              <a:buFont typeface="Arial"/>
              <a:buChar char="•"/>
            </a:pPr>
            <a:r>
              <a:rPr lang="en-US" sz="2799">
                <a:solidFill>
                  <a:srgbClr val="3C6499"/>
                </a:solidFill>
                <a:latin typeface="Sondos"/>
              </a:rPr>
              <a:t>Otimização de Desempenho: Identificamos oportunidades para otimizar o desempenho do código, especialmente em operações relacionadas a grandes conjuntos de dados.</a:t>
            </a:r>
          </a:p>
          <a:p>
            <a:pPr algn="just" marL="604519" indent="-302260" lvl="1">
              <a:lnSpc>
                <a:spcPts val="3919"/>
              </a:lnSpc>
              <a:buFont typeface="Arial"/>
              <a:buChar char="•"/>
            </a:pPr>
            <a:r>
              <a:rPr lang="en-US" sz="2799">
                <a:solidFill>
                  <a:srgbClr val="3C6499"/>
                </a:solidFill>
                <a:latin typeface="Sondos"/>
              </a:rPr>
              <a:t>Aprimoramento da Documentação: Propomos melhorias adicionais na documentação para tornar o código mais acessível a outros desenvolvedores e facilitar futuras manutenções.</a:t>
            </a:r>
          </a:p>
          <a:p>
            <a:pPr algn="just" marL="604519" indent="-302260" lvl="1">
              <a:lnSpc>
                <a:spcPts val="3919"/>
              </a:lnSpc>
              <a:buFont typeface="Arial"/>
              <a:buChar char="•"/>
            </a:pPr>
            <a:r>
              <a:rPr lang="en-US" sz="2799">
                <a:solidFill>
                  <a:srgbClr val="3C6499"/>
                </a:solidFill>
                <a:latin typeface="Sondos"/>
              </a:rPr>
              <a:t>Refatoração de Código: Sugestões para refatoração foram destacadas, visando melhor legibilidade e modularidade.</a:t>
            </a:r>
          </a:p>
          <a:p>
            <a:pPr algn="just">
              <a:lnSpc>
                <a:spcPts val="3919"/>
              </a:lnSpc>
            </a:pP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5400000">
            <a:off x="7048500" y="-9023661"/>
            <a:ext cx="4413657" cy="19629162"/>
            <a:chOff x="0" y="0"/>
            <a:chExt cx="1162445" cy="5169820"/>
          </a:xfrm>
        </p:grpSpPr>
        <p:sp>
          <p:nvSpPr>
            <p:cNvPr name="Freeform 3" id="3"/>
            <p:cNvSpPr/>
            <p:nvPr/>
          </p:nvSpPr>
          <p:spPr>
            <a:xfrm flipH="false" flipV="false" rot="0">
              <a:off x="0" y="0"/>
              <a:ext cx="1162445" cy="5169820"/>
            </a:xfrm>
            <a:custGeom>
              <a:avLst/>
              <a:gdLst/>
              <a:ahLst/>
              <a:cxnLst/>
              <a:rect r="r" b="b" t="t" l="l"/>
              <a:pathLst>
                <a:path h="5169820" w="1162445">
                  <a:moveTo>
                    <a:pt x="0" y="0"/>
                  </a:moveTo>
                  <a:lnTo>
                    <a:pt x="1162445" y="0"/>
                  </a:lnTo>
                  <a:lnTo>
                    <a:pt x="1162445" y="5169820"/>
                  </a:lnTo>
                  <a:lnTo>
                    <a:pt x="0" y="5169820"/>
                  </a:lnTo>
                  <a:close/>
                </a:path>
              </a:pathLst>
            </a:custGeom>
            <a:solidFill>
              <a:srgbClr val="0097B2"/>
            </a:solidFill>
          </p:spPr>
        </p:sp>
        <p:sp>
          <p:nvSpPr>
            <p:cNvPr name="TextBox 4" id="4"/>
            <p:cNvSpPr txBox="true"/>
            <p:nvPr/>
          </p:nvSpPr>
          <p:spPr>
            <a:xfrm>
              <a:off x="0" y="-57150"/>
              <a:ext cx="1162445" cy="5226970"/>
            </a:xfrm>
            <a:prstGeom prst="rect">
              <a:avLst/>
            </a:prstGeom>
          </p:spPr>
          <p:txBody>
            <a:bodyPr anchor="ctr" rtlCol="false" tIns="50800" lIns="50800" bIns="50800" rIns="50800"/>
            <a:lstStyle/>
            <a:p>
              <a:pPr algn="ctr">
                <a:lnSpc>
                  <a:spcPts val="3715"/>
                </a:lnSpc>
              </a:pPr>
            </a:p>
          </p:txBody>
        </p:sp>
      </p:grpSp>
      <p:grpSp>
        <p:nvGrpSpPr>
          <p:cNvPr name="Group 5" id="5"/>
          <p:cNvGrpSpPr/>
          <p:nvPr/>
        </p:nvGrpSpPr>
        <p:grpSpPr>
          <a:xfrm rot="10791588">
            <a:off x="16702233" y="7519177"/>
            <a:ext cx="3601342" cy="3291979"/>
            <a:chOff x="0" y="0"/>
            <a:chExt cx="859265" cy="785452"/>
          </a:xfrm>
        </p:grpSpPr>
        <p:sp>
          <p:nvSpPr>
            <p:cNvPr name="Freeform 6" id="6"/>
            <p:cNvSpPr/>
            <p:nvPr/>
          </p:nvSpPr>
          <p:spPr>
            <a:xfrm flipH="false" flipV="false" rot="0">
              <a:off x="0" y="0"/>
              <a:ext cx="859265" cy="785452"/>
            </a:xfrm>
            <a:custGeom>
              <a:avLst/>
              <a:gdLst/>
              <a:ahLst/>
              <a:cxnLst/>
              <a:rect r="r" b="b" t="t" l="l"/>
              <a:pathLst>
                <a:path h="785452" w="859265">
                  <a:moveTo>
                    <a:pt x="0" y="0"/>
                  </a:moveTo>
                  <a:lnTo>
                    <a:pt x="859265" y="0"/>
                  </a:lnTo>
                  <a:lnTo>
                    <a:pt x="859265" y="785452"/>
                  </a:lnTo>
                  <a:lnTo>
                    <a:pt x="0" y="785452"/>
                  </a:lnTo>
                  <a:close/>
                </a:path>
              </a:pathLst>
            </a:custGeom>
            <a:solidFill>
              <a:srgbClr val="80CBD8">
                <a:alpha val="69804"/>
              </a:srgbClr>
            </a:solidFill>
          </p:spPr>
        </p:sp>
        <p:sp>
          <p:nvSpPr>
            <p:cNvPr name="TextBox 7" id="7"/>
            <p:cNvSpPr txBox="true"/>
            <p:nvPr/>
          </p:nvSpPr>
          <p:spPr>
            <a:xfrm>
              <a:off x="0" y="-38100"/>
              <a:ext cx="859265" cy="823552"/>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791588">
            <a:off x="15329465" y="8932738"/>
            <a:ext cx="3685850" cy="2710668"/>
            <a:chOff x="0" y="0"/>
            <a:chExt cx="879428" cy="646754"/>
          </a:xfrm>
        </p:grpSpPr>
        <p:sp>
          <p:nvSpPr>
            <p:cNvPr name="Freeform 9" id="9"/>
            <p:cNvSpPr/>
            <p:nvPr/>
          </p:nvSpPr>
          <p:spPr>
            <a:xfrm flipH="false" flipV="false" rot="0">
              <a:off x="0" y="0"/>
              <a:ext cx="879428" cy="646754"/>
            </a:xfrm>
            <a:custGeom>
              <a:avLst/>
              <a:gdLst/>
              <a:ahLst/>
              <a:cxnLst/>
              <a:rect r="r" b="b" t="t" l="l"/>
              <a:pathLst>
                <a:path h="646754" w="879428">
                  <a:moveTo>
                    <a:pt x="0" y="0"/>
                  </a:moveTo>
                  <a:lnTo>
                    <a:pt x="879428" y="0"/>
                  </a:lnTo>
                  <a:lnTo>
                    <a:pt x="879428" y="646754"/>
                  </a:lnTo>
                  <a:lnTo>
                    <a:pt x="0" y="646754"/>
                  </a:lnTo>
                  <a:close/>
                </a:path>
              </a:pathLst>
            </a:custGeom>
            <a:solidFill>
              <a:srgbClr val="3C6499">
                <a:alpha val="69804"/>
              </a:srgbClr>
            </a:solidFill>
          </p:spPr>
        </p:sp>
        <p:sp>
          <p:nvSpPr>
            <p:cNvPr name="TextBox 10" id="10"/>
            <p:cNvSpPr txBox="true"/>
            <p:nvPr/>
          </p:nvSpPr>
          <p:spPr>
            <a:xfrm>
              <a:off x="0" y="-38100"/>
              <a:ext cx="879428" cy="684854"/>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329164" y="1085850"/>
            <a:ext cx="17629672" cy="853440"/>
          </a:xfrm>
          <a:prstGeom prst="rect">
            <a:avLst/>
          </a:prstGeom>
        </p:spPr>
        <p:txBody>
          <a:bodyPr anchor="t" rtlCol="false" tIns="0" lIns="0" bIns="0" rIns="0">
            <a:spAutoFit/>
          </a:bodyPr>
          <a:lstStyle/>
          <a:p>
            <a:pPr>
              <a:lnSpc>
                <a:spcPts val="6480"/>
              </a:lnSpc>
            </a:pPr>
            <a:r>
              <a:rPr lang="en-US" sz="6000">
                <a:solidFill>
                  <a:srgbClr val="E4EAF2"/>
                </a:solidFill>
                <a:latin typeface="Intro Rust"/>
              </a:rPr>
              <a:t>DESENVOLVIMENTO - SYSTEM ARCHITECTURE</a:t>
            </a:r>
          </a:p>
        </p:txBody>
      </p:sp>
      <p:sp>
        <p:nvSpPr>
          <p:cNvPr name="TextBox 12" id="12"/>
          <p:cNvSpPr txBox="true"/>
          <p:nvPr/>
        </p:nvSpPr>
        <p:spPr>
          <a:xfrm rot="0">
            <a:off x="859663" y="4052121"/>
            <a:ext cx="6442178" cy="3462655"/>
          </a:xfrm>
          <a:prstGeom prst="rect">
            <a:avLst/>
          </a:prstGeom>
        </p:spPr>
        <p:txBody>
          <a:bodyPr anchor="t" rtlCol="false" tIns="0" lIns="0" bIns="0" rIns="0">
            <a:spAutoFit/>
          </a:bodyPr>
          <a:lstStyle/>
          <a:p>
            <a:pPr algn="just">
              <a:lnSpc>
                <a:spcPts val="3919"/>
              </a:lnSpc>
            </a:pPr>
            <a:r>
              <a:rPr lang="en-US" sz="2799">
                <a:solidFill>
                  <a:srgbClr val="3C6499"/>
                </a:solidFill>
                <a:latin typeface="Sondos"/>
              </a:rPr>
              <a:t>Apresentação do Diagrama de Arquitetura do Sistema:</a:t>
            </a:r>
          </a:p>
          <a:p>
            <a:pPr algn="just">
              <a:lnSpc>
                <a:spcPts val="3919"/>
              </a:lnSpc>
            </a:pPr>
            <a:r>
              <a:rPr lang="en-US" sz="2799">
                <a:solidFill>
                  <a:srgbClr val="3C6499"/>
                </a:solidFill>
                <a:latin typeface="Sondos"/>
              </a:rPr>
              <a:t>A seguir, apresentamos o diagrama de arquitetura do sistema, fornecendo uma visão abrangente da estrutura e interação dos componentes.</a:t>
            </a:r>
          </a:p>
          <a:p>
            <a:pPr algn="just">
              <a:lnSpc>
                <a:spcPts val="3919"/>
              </a:lnSpc>
            </a:pPr>
          </a:p>
        </p:txBody>
      </p:sp>
      <p:sp>
        <p:nvSpPr>
          <p:cNvPr name="TextBox 13" id="13"/>
          <p:cNvSpPr txBox="true"/>
          <p:nvPr/>
        </p:nvSpPr>
        <p:spPr>
          <a:xfrm rot="0">
            <a:off x="8253720" y="2940598"/>
            <a:ext cx="7072434" cy="7639287"/>
          </a:xfrm>
          <a:prstGeom prst="rect">
            <a:avLst/>
          </a:prstGeom>
        </p:spPr>
        <p:txBody>
          <a:bodyPr anchor="t" rtlCol="false" tIns="0" lIns="0" bIns="0" rIns="0">
            <a:spAutoFit/>
          </a:bodyPr>
          <a:lstStyle/>
          <a:p>
            <a:pPr algn="just">
              <a:lnSpc>
                <a:spcPts val="3834"/>
              </a:lnSpc>
            </a:pPr>
            <a:r>
              <a:rPr lang="en-US" sz="2738">
                <a:solidFill>
                  <a:srgbClr val="3C6499"/>
                </a:solidFill>
                <a:latin typeface="Sondos"/>
              </a:rPr>
              <a:t>+-----------------------------------------------+</a:t>
            </a:r>
          </a:p>
          <a:p>
            <a:pPr algn="just">
              <a:lnSpc>
                <a:spcPts val="3834"/>
              </a:lnSpc>
            </a:pPr>
            <a:r>
              <a:rPr lang="en-US" sz="2738">
                <a:solidFill>
                  <a:srgbClr val="3C6499"/>
                </a:solidFill>
                <a:latin typeface="Sondos"/>
              </a:rPr>
              <a:t>|                   Web Server                   |</a:t>
            </a:r>
          </a:p>
          <a:p>
            <a:pPr algn="just">
              <a:lnSpc>
                <a:spcPts val="3834"/>
              </a:lnSpc>
            </a:pPr>
            <a:r>
              <a:rPr lang="en-US" sz="2738">
                <a:solidFill>
                  <a:srgbClr val="3C6499"/>
                </a:solidFill>
                <a:latin typeface="Sondos"/>
              </a:rPr>
              <a:t>|-----------------------------------------------|</a:t>
            </a:r>
          </a:p>
          <a:p>
            <a:pPr algn="just">
              <a:lnSpc>
                <a:spcPts val="3834"/>
              </a:lnSpc>
            </a:pPr>
            <a:r>
              <a:rPr lang="en-US" sz="2738">
                <a:solidFill>
                  <a:srgbClr val="3C6499"/>
                </a:solidFill>
                <a:latin typeface="Sondos"/>
              </a:rPr>
              <a:t>|            +-----------------------+          |</a:t>
            </a:r>
          </a:p>
          <a:p>
            <a:pPr algn="just">
              <a:lnSpc>
                <a:spcPts val="3834"/>
              </a:lnSpc>
            </a:pPr>
            <a:r>
              <a:rPr lang="en-US" sz="2738">
                <a:solidFill>
                  <a:srgbClr val="3C6499"/>
                </a:solidFill>
                <a:latin typeface="Sondos"/>
              </a:rPr>
              <a:t>|            |      API (Flask)     |          |</a:t>
            </a:r>
          </a:p>
          <a:p>
            <a:pPr algn="just">
              <a:lnSpc>
                <a:spcPts val="3834"/>
              </a:lnSpc>
            </a:pPr>
            <a:r>
              <a:rPr lang="en-US" sz="2738">
                <a:solidFill>
                  <a:srgbClr val="3C6499"/>
                </a:solidFill>
                <a:latin typeface="Sondos"/>
              </a:rPr>
              <a:t>|            +-----------------------+          |</a:t>
            </a:r>
          </a:p>
          <a:p>
            <a:pPr algn="just">
              <a:lnSpc>
                <a:spcPts val="3834"/>
              </a:lnSpc>
            </a:pPr>
            <a:r>
              <a:rPr lang="en-US" sz="2738">
                <a:solidFill>
                  <a:srgbClr val="3C6499"/>
                </a:solidFill>
                <a:latin typeface="Sondos"/>
              </a:rPr>
              <a:t>|            |    Data Analysis    |          |</a:t>
            </a:r>
          </a:p>
          <a:p>
            <a:pPr algn="just">
              <a:lnSpc>
                <a:spcPts val="3834"/>
              </a:lnSpc>
            </a:pPr>
            <a:r>
              <a:rPr lang="en-US" sz="2738">
                <a:solidFill>
                  <a:srgbClr val="3C6499"/>
                </a:solidFill>
                <a:latin typeface="Sondos"/>
              </a:rPr>
              <a:t>|            |        Module       |          |</a:t>
            </a:r>
          </a:p>
          <a:p>
            <a:pPr algn="just">
              <a:lnSpc>
                <a:spcPts val="3834"/>
              </a:lnSpc>
            </a:pPr>
            <a:r>
              <a:rPr lang="en-US" sz="2738">
                <a:solidFill>
                  <a:srgbClr val="3C6499"/>
                </a:solidFill>
                <a:latin typeface="Sondos"/>
              </a:rPr>
              <a:t>|            +-----------------------+          |</a:t>
            </a:r>
          </a:p>
          <a:p>
            <a:pPr algn="just">
              <a:lnSpc>
                <a:spcPts val="3834"/>
              </a:lnSpc>
            </a:pPr>
            <a:r>
              <a:rPr lang="en-US" sz="2738">
                <a:solidFill>
                  <a:srgbClr val="3C6499"/>
                </a:solidFill>
                <a:latin typeface="Sondos"/>
              </a:rPr>
              <a:t>|            |  CSV Handling Module|          |</a:t>
            </a:r>
          </a:p>
          <a:p>
            <a:pPr algn="just">
              <a:lnSpc>
                <a:spcPts val="3834"/>
              </a:lnSpc>
            </a:pPr>
            <a:r>
              <a:rPr lang="en-US" sz="2738">
                <a:solidFill>
                  <a:srgbClr val="3C6499"/>
                </a:solidFill>
                <a:latin typeface="Sondos"/>
              </a:rPr>
              <a:t>|            +-----------------------+          |</a:t>
            </a:r>
          </a:p>
          <a:p>
            <a:pPr algn="just">
              <a:lnSpc>
                <a:spcPts val="3834"/>
              </a:lnSpc>
            </a:pPr>
            <a:r>
              <a:rPr lang="en-US" sz="2738">
                <a:solidFill>
                  <a:srgbClr val="3C6499"/>
                </a:solidFill>
                <a:latin typeface="Sondos"/>
              </a:rPr>
              <a:t>|                                               |</a:t>
            </a:r>
          </a:p>
          <a:p>
            <a:pPr algn="just">
              <a:lnSpc>
                <a:spcPts val="3834"/>
              </a:lnSpc>
            </a:pPr>
            <a:r>
              <a:rPr lang="en-US" sz="2738">
                <a:solidFill>
                  <a:srgbClr val="3C6499"/>
                </a:solidFill>
                <a:latin typeface="Sondos"/>
              </a:rPr>
              <a:t>+-----------------------------------------------+</a:t>
            </a:r>
          </a:p>
          <a:p>
            <a:pPr algn="just">
              <a:lnSpc>
                <a:spcPts val="3834"/>
              </a:lnSpc>
            </a:pP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5400000">
            <a:off x="7048500" y="-9023661"/>
            <a:ext cx="4413657" cy="19629162"/>
            <a:chOff x="0" y="0"/>
            <a:chExt cx="1162445" cy="5169820"/>
          </a:xfrm>
        </p:grpSpPr>
        <p:sp>
          <p:nvSpPr>
            <p:cNvPr name="Freeform 3" id="3"/>
            <p:cNvSpPr/>
            <p:nvPr/>
          </p:nvSpPr>
          <p:spPr>
            <a:xfrm flipH="false" flipV="false" rot="0">
              <a:off x="0" y="0"/>
              <a:ext cx="1162445" cy="5169820"/>
            </a:xfrm>
            <a:custGeom>
              <a:avLst/>
              <a:gdLst/>
              <a:ahLst/>
              <a:cxnLst/>
              <a:rect r="r" b="b" t="t" l="l"/>
              <a:pathLst>
                <a:path h="5169820" w="1162445">
                  <a:moveTo>
                    <a:pt x="0" y="0"/>
                  </a:moveTo>
                  <a:lnTo>
                    <a:pt x="1162445" y="0"/>
                  </a:lnTo>
                  <a:lnTo>
                    <a:pt x="1162445" y="5169820"/>
                  </a:lnTo>
                  <a:lnTo>
                    <a:pt x="0" y="5169820"/>
                  </a:lnTo>
                  <a:close/>
                </a:path>
              </a:pathLst>
            </a:custGeom>
            <a:solidFill>
              <a:srgbClr val="0097B2"/>
            </a:solidFill>
          </p:spPr>
        </p:sp>
        <p:sp>
          <p:nvSpPr>
            <p:cNvPr name="TextBox 4" id="4"/>
            <p:cNvSpPr txBox="true"/>
            <p:nvPr/>
          </p:nvSpPr>
          <p:spPr>
            <a:xfrm>
              <a:off x="0" y="-57150"/>
              <a:ext cx="1162445" cy="5226970"/>
            </a:xfrm>
            <a:prstGeom prst="rect">
              <a:avLst/>
            </a:prstGeom>
          </p:spPr>
          <p:txBody>
            <a:bodyPr anchor="ctr" rtlCol="false" tIns="50800" lIns="50800" bIns="50800" rIns="50800"/>
            <a:lstStyle/>
            <a:p>
              <a:pPr algn="ctr">
                <a:lnSpc>
                  <a:spcPts val="3715"/>
                </a:lnSpc>
              </a:pPr>
            </a:p>
          </p:txBody>
        </p:sp>
      </p:grpSp>
      <p:grpSp>
        <p:nvGrpSpPr>
          <p:cNvPr name="Group 5" id="5"/>
          <p:cNvGrpSpPr/>
          <p:nvPr/>
        </p:nvGrpSpPr>
        <p:grpSpPr>
          <a:xfrm rot="10791588">
            <a:off x="16702233" y="7519177"/>
            <a:ext cx="3601342" cy="3291979"/>
            <a:chOff x="0" y="0"/>
            <a:chExt cx="859265" cy="785452"/>
          </a:xfrm>
        </p:grpSpPr>
        <p:sp>
          <p:nvSpPr>
            <p:cNvPr name="Freeform 6" id="6"/>
            <p:cNvSpPr/>
            <p:nvPr/>
          </p:nvSpPr>
          <p:spPr>
            <a:xfrm flipH="false" flipV="false" rot="0">
              <a:off x="0" y="0"/>
              <a:ext cx="859265" cy="785452"/>
            </a:xfrm>
            <a:custGeom>
              <a:avLst/>
              <a:gdLst/>
              <a:ahLst/>
              <a:cxnLst/>
              <a:rect r="r" b="b" t="t" l="l"/>
              <a:pathLst>
                <a:path h="785452" w="859265">
                  <a:moveTo>
                    <a:pt x="0" y="0"/>
                  </a:moveTo>
                  <a:lnTo>
                    <a:pt x="859265" y="0"/>
                  </a:lnTo>
                  <a:lnTo>
                    <a:pt x="859265" y="785452"/>
                  </a:lnTo>
                  <a:lnTo>
                    <a:pt x="0" y="785452"/>
                  </a:lnTo>
                  <a:close/>
                </a:path>
              </a:pathLst>
            </a:custGeom>
            <a:solidFill>
              <a:srgbClr val="80CBD8">
                <a:alpha val="69804"/>
              </a:srgbClr>
            </a:solidFill>
          </p:spPr>
        </p:sp>
        <p:sp>
          <p:nvSpPr>
            <p:cNvPr name="TextBox 7" id="7"/>
            <p:cNvSpPr txBox="true"/>
            <p:nvPr/>
          </p:nvSpPr>
          <p:spPr>
            <a:xfrm>
              <a:off x="0" y="-38100"/>
              <a:ext cx="859265" cy="823552"/>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791588">
            <a:off x="15329465" y="8932738"/>
            <a:ext cx="3685850" cy="2710668"/>
            <a:chOff x="0" y="0"/>
            <a:chExt cx="879428" cy="646754"/>
          </a:xfrm>
        </p:grpSpPr>
        <p:sp>
          <p:nvSpPr>
            <p:cNvPr name="Freeform 9" id="9"/>
            <p:cNvSpPr/>
            <p:nvPr/>
          </p:nvSpPr>
          <p:spPr>
            <a:xfrm flipH="false" flipV="false" rot="0">
              <a:off x="0" y="0"/>
              <a:ext cx="879428" cy="646754"/>
            </a:xfrm>
            <a:custGeom>
              <a:avLst/>
              <a:gdLst/>
              <a:ahLst/>
              <a:cxnLst/>
              <a:rect r="r" b="b" t="t" l="l"/>
              <a:pathLst>
                <a:path h="646754" w="879428">
                  <a:moveTo>
                    <a:pt x="0" y="0"/>
                  </a:moveTo>
                  <a:lnTo>
                    <a:pt x="879428" y="0"/>
                  </a:lnTo>
                  <a:lnTo>
                    <a:pt x="879428" y="646754"/>
                  </a:lnTo>
                  <a:lnTo>
                    <a:pt x="0" y="646754"/>
                  </a:lnTo>
                  <a:close/>
                </a:path>
              </a:pathLst>
            </a:custGeom>
            <a:solidFill>
              <a:srgbClr val="3C6499">
                <a:alpha val="69804"/>
              </a:srgbClr>
            </a:solidFill>
          </p:spPr>
        </p:sp>
        <p:sp>
          <p:nvSpPr>
            <p:cNvPr name="TextBox 10" id="10"/>
            <p:cNvSpPr txBox="true"/>
            <p:nvPr/>
          </p:nvSpPr>
          <p:spPr>
            <a:xfrm>
              <a:off x="0" y="-38100"/>
              <a:ext cx="879428" cy="684854"/>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329164" y="1085850"/>
            <a:ext cx="17629672" cy="853440"/>
          </a:xfrm>
          <a:prstGeom prst="rect">
            <a:avLst/>
          </a:prstGeom>
        </p:spPr>
        <p:txBody>
          <a:bodyPr anchor="t" rtlCol="false" tIns="0" lIns="0" bIns="0" rIns="0">
            <a:spAutoFit/>
          </a:bodyPr>
          <a:lstStyle/>
          <a:p>
            <a:pPr>
              <a:lnSpc>
                <a:spcPts val="6480"/>
              </a:lnSpc>
            </a:pPr>
            <a:r>
              <a:rPr lang="en-US" sz="6000">
                <a:solidFill>
                  <a:srgbClr val="E4EAF2"/>
                </a:solidFill>
                <a:latin typeface="Intro Rust"/>
              </a:rPr>
              <a:t>DESENVOLVIMENTO - SYSTEM ARCHITECTURE</a:t>
            </a:r>
          </a:p>
        </p:txBody>
      </p:sp>
      <p:sp>
        <p:nvSpPr>
          <p:cNvPr name="TextBox 12" id="12"/>
          <p:cNvSpPr txBox="true"/>
          <p:nvPr/>
        </p:nvSpPr>
        <p:spPr>
          <a:xfrm rot="0">
            <a:off x="1028700" y="3241782"/>
            <a:ext cx="14121291" cy="6656070"/>
          </a:xfrm>
          <a:prstGeom prst="rect">
            <a:avLst/>
          </a:prstGeom>
        </p:spPr>
        <p:txBody>
          <a:bodyPr anchor="t" rtlCol="false" tIns="0" lIns="0" bIns="0" rIns="0">
            <a:spAutoFit/>
          </a:bodyPr>
          <a:lstStyle/>
          <a:p>
            <a:pPr algn="just" marL="582930" indent="-291465" lvl="1">
              <a:lnSpc>
                <a:spcPts val="3779"/>
              </a:lnSpc>
              <a:buFont typeface="Arial"/>
              <a:buChar char="•"/>
            </a:pPr>
            <a:r>
              <a:rPr lang="en-US" sz="2700">
                <a:solidFill>
                  <a:srgbClr val="3C6499"/>
                </a:solidFill>
                <a:latin typeface="Sondos"/>
              </a:rPr>
              <a:t>Web Server:</a:t>
            </a:r>
          </a:p>
          <a:p>
            <a:pPr algn="just" marL="1165860" indent="-388620" lvl="2">
              <a:lnSpc>
                <a:spcPts val="3779"/>
              </a:lnSpc>
              <a:buFont typeface="Arial"/>
              <a:buChar char="⚬"/>
            </a:pPr>
            <a:r>
              <a:rPr lang="en-US" sz="2700">
                <a:solidFill>
                  <a:srgbClr val="3C6499"/>
                </a:solidFill>
                <a:latin typeface="Sondos"/>
              </a:rPr>
              <a:t>Função: Servidor web que hospeda a aplicação.</a:t>
            </a:r>
          </a:p>
          <a:p>
            <a:pPr algn="just" marL="582930" indent="-291465" lvl="1">
              <a:lnSpc>
                <a:spcPts val="3779"/>
              </a:lnSpc>
              <a:buFont typeface="Arial"/>
              <a:buChar char="•"/>
            </a:pPr>
            <a:r>
              <a:rPr lang="en-US" sz="2700">
                <a:solidFill>
                  <a:srgbClr val="3C6499"/>
                </a:solidFill>
                <a:latin typeface="Sondos"/>
              </a:rPr>
              <a:t>API (Flask):</a:t>
            </a:r>
          </a:p>
          <a:p>
            <a:pPr algn="just" marL="1165860" indent="-388620" lvl="2">
              <a:lnSpc>
                <a:spcPts val="3779"/>
              </a:lnSpc>
              <a:buFont typeface="Arial"/>
              <a:buChar char="⚬"/>
            </a:pPr>
            <a:r>
              <a:rPr lang="en-US" sz="2700">
                <a:solidFill>
                  <a:srgbClr val="3C6499"/>
                </a:solidFill>
                <a:latin typeface="Sondos"/>
              </a:rPr>
              <a:t>Função: Fornece uma interface para acessar a distribuição de</a:t>
            </a:r>
            <a:r>
              <a:rPr lang="en-US" sz="2700">
                <a:solidFill>
                  <a:srgbClr val="3C6499"/>
                </a:solidFill>
                <a:latin typeface="Sondos"/>
              </a:rPr>
              <a:t> receitas via requisições HTTP.</a:t>
            </a:r>
          </a:p>
          <a:p>
            <a:pPr algn="just" marL="582930" indent="-291465" lvl="1">
              <a:lnSpc>
                <a:spcPts val="3779"/>
              </a:lnSpc>
              <a:buFont typeface="Arial"/>
              <a:buChar char="•"/>
            </a:pPr>
            <a:r>
              <a:rPr lang="en-US" sz="2700">
                <a:solidFill>
                  <a:srgbClr val="3C6499"/>
                </a:solidFill>
                <a:latin typeface="Sondos"/>
              </a:rPr>
              <a:t>Data Analysis Module:</a:t>
            </a:r>
          </a:p>
          <a:p>
            <a:pPr algn="just" marL="1165860" indent="-388620" lvl="2">
              <a:lnSpc>
                <a:spcPts val="3779"/>
              </a:lnSpc>
              <a:buFont typeface="Arial"/>
              <a:buChar char="⚬"/>
            </a:pPr>
            <a:r>
              <a:rPr lang="en-US" sz="2700">
                <a:solidFill>
                  <a:srgbClr val="3C6499"/>
                </a:solidFill>
                <a:latin typeface="Sondos"/>
              </a:rPr>
              <a:t>Função: Realiza a análise de dados, calcula a distribuição de receitas e fornece os resultados para a API.</a:t>
            </a:r>
          </a:p>
          <a:p>
            <a:pPr algn="just" marL="582930" indent="-291465" lvl="1">
              <a:lnSpc>
                <a:spcPts val="3779"/>
              </a:lnSpc>
              <a:buFont typeface="Arial"/>
              <a:buChar char="•"/>
            </a:pPr>
            <a:r>
              <a:rPr lang="en-US" sz="2700">
                <a:solidFill>
                  <a:srgbClr val="3C6499"/>
                </a:solidFill>
                <a:latin typeface="Sondos"/>
              </a:rPr>
              <a:t>CSV Handling Module:</a:t>
            </a:r>
          </a:p>
          <a:p>
            <a:pPr algn="just" marL="1165860" indent="-388620" lvl="2">
              <a:lnSpc>
                <a:spcPts val="3779"/>
              </a:lnSpc>
              <a:buFont typeface="Arial"/>
              <a:buChar char="⚬"/>
            </a:pPr>
            <a:r>
              <a:rPr lang="en-US" sz="2700">
                <a:solidFill>
                  <a:srgbClr val="3C6499"/>
                </a:solidFill>
                <a:latin typeface="Sondos"/>
              </a:rPr>
              <a:t>Função: Lida com a leitura e escrita de dados em formato CSV.</a:t>
            </a:r>
          </a:p>
          <a:p>
            <a:pPr algn="just">
              <a:lnSpc>
                <a:spcPts val="3779"/>
              </a:lnSpc>
            </a:pPr>
          </a:p>
          <a:p>
            <a:pPr algn="just">
              <a:lnSpc>
                <a:spcPts val="3779"/>
              </a:lnSpc>
            </a:pPr>
            <a:r>
              <a:rPr lang="en-US" sz="2700">
                <a:solidFill>
                  <a:srgbClr val="3C6499"/>
                </a:solidFill>
                <a:latin typeface="Sondos"/>
              </a:rPr>
              <a:t>Destaque para a Integração com o Sistema de Gerenciamento de Propriedades (PMS):</a:t>
            </a:r>
          </a:p>
          <a:p>
            <a:pPr algn="just">
              <a:lnSpc>
                <a:spcPts val="3779"/>
              </a:lnSpc>
            </a:pPr>
            <a:r>
              <a:rPr lang="en-US" sz="2700">
                <a:solidFill>
                  <a:srgbClr val="3C6499"/>
                </a:solidFill>
                <a:latin typeface="Sondos"/>
              </a:rPr>
              <a:t>A integração com o PMS é representada pela conexão entre o Web Server, API e o Data Analysis Module. O PMS pode fornecer dados essenciais para a análise de receitas, contribuindo para uma distribuição mais precisa.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411">
            <a:off x="16091914" y="-204771"/>
            <a:ext cx="2904053" cy="2553039"/>
            <a:chOff x="0" y="0"/>
            <a:chExt cx="692895" cy="609144"/>
          </a:xfrm>
        </p:grpSpPr>
        <p:sp>
          <p:nvSpPr>
            <p:cNvPr name="Freeform 3" id="3"/>
            <p:cNvSpPr/>
            <p:nvPr/>
          </p:nvSpPr>
          <p:spPr>
            <a:xfrm flipH="false" flipV="false" rot="0">
              <a:off x="0" y="0"/>
              <a:ext cx="692895" cy="609144"/>
            </a:xfrm>
            <a:custGeom>
              <a:avLst/>
              <a:gdLst/>
              <a:ahLst/>
              <a:cxnLst/>
              <a:rect r="r" b="b" t="t" l="l"/>
              <a:pathLst>
                <a:path h="609144" w="692895">
                  <a:moveTo>
                    <a:pt x="0" y="0"/>
                  </a:moveTo>
                  <a:lnTo>
                    <a:pt x="692895" y="0"/>
                  </a:lnTo>
                  <a:lnTo>
                    <a:pt x="692895" y="609144"/>
                  </a:lnTo>
                  <a:lnTo>
                    <a:pt x="0" y="609144"/>
                  </a:lnTo>
                  <a:close/>
                </a:path>
              </a:pathLst>
            </a:custGeom>
            <a:solidFill>
              <a:srgbClr val="80CBD8">
                <a:alpha val="69804"/>
              </a:srgbClr>
            </a:solidFill>
          </p:spPr>
        </p:sp>
        <p:sp>
          <p:nvSpPr>
            <p:cNvPr name="TextBox 4" id="4"/>
            <p:cNvSpPr txBox="true"/>
            <p:nvPr/>
          </p:nvSpPr>
          <p:spPr>
            <a:xfrm>
              <a:off x="0" y="-38100"/>
              <a:ext cx="692895" cy="64724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8411">
            <a:off x="-76362" y="9010481"/>
            <a:ext cx="2904053" cy="2553039"/>
            <a:chOff x="0" y="0"/>
            <a:chExt cx="692895" cy="609144"/>
          </a:xfrm>
        </p:grpSpPr>
        <p:sp>
          <p:nvSpPr>
            <p:cNvPr name="Freeform 6" id="6"/>
            <p:cNvSpPr/>
            <p:nvPr/>
          </p:nvSpPr>
          <p:spPr>
            <a:xfrm flipH="false" flipV="false" rot="0">
              <a:off x="0" y="0"/>
              <a:ext cx="692895" cy="609144"/>
            </a:xfrm>
            <a:custGeom>
              <a:avLst/>
              <a:gdLst/>
              <a:ahLst/>
              <a:cxnLst/>
              <a:rect r="r" b="b" t="t" l="l"/>
              <a:pathLst>
                <a:path h="609144" w="692895">
                  <a:moveTo>
                    <a:pt x="0" y="0"/>
                  </a:moveTo>
                  <a:lnTo>
                    <a:pt x="692895" y="0"/>
                  </a:lnTo>
                  <a:lnTo>
                    <a:pt x="692895" y="609144"/>
                  </a:lnTo>
                  <a:lnTo>
                    <a:pt x="0" y="609144"/>
                  </a:lnTo>
                  <a:close/>
                </a:path>
              </a:pathLst>
            </a:custGeom>
            <a:solidFill>
              <a:srgbClr val="80CBD8">
                <a:alpha val="69804"/>
              </a:srgbClr>
            </a:solidFill>
          </p:spPr>
        </p:sp>
        <p:sp>
          <p:nvSpPr>
            <p:cNvPr name="TextBox 7" id="7"/>
            <p:cNvSpPr txBox="true"/>
            <p:nvPr/>
          </p:nvSpPr>
          <p:spPr>
            <a:xfrm>
              <a:off x="0" y="-38100"/>
              <a:ext cx="692895" cy="64724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8411">
            <a:off x="14962686" y="-1560847"/>
            <a:ext cx="3685850" cy="2710668"/>
            <a:chOff x="0" y="0"/>
            <a:chExt cx="879428" cy="646754"/>
          </a:xfrm>
        </p:grpSpPr>
        <p:sp>
          <p:nvSpPr>
            <p:cNvPr name="Freeform 9" id="9"/>
            <p:cNvSpPr/>
            <p:nvPr/>
          </p:nvSpPr>
          <p:spPr>
            <a:xfrm flipH="false" flipV="false" rot="0">
              <a:off x="0" y="0"/>
              <a:ext cx="879428" cy="646754"/>
            </a:xfrm>
            <a:custGeom>
              <a:avLst/>
              <a:gdLst/>
              <a:ahLst/>
              <a:cxnLst/>
              <a:rect r="r" b="b" t="t" l="l"/>
              <a:pathLst>
                <a:path h="646754" w="879428">
                  <a:moveTo>
                    <a:pt x="0" y="0"/>
                  </a:moveTo>
                  <a:lnTo>
                    <a:pt x="879428" y="0"/>
                  </a:lnTo>
                  <a:lnTo>
                    <a:pt x="879428" y="646754"/>
                  </a:lnTo>
                  <a:lnTo>
                    <a:pt x="0" y="646754"/>
                  </a:lnTo>
                  <a:close/>
                </a:path>
              </a:pathLst>
            </a:custGeom>
            <a:solidFill>
              <a:srgbClr val="3C6499">
                <a:alpha val="69804"/>
              </a:srgbClr>
            </a:solidFill>
          </p:spPr>
        </p:sp>
        <p:sp>
          <p:nvSpPr>
            <p:cNvPr name="TextBox 10" id="10"/>
            <p:cNvSpPr txBox="true"/>
            <p:nvPr/>
          </p:nvSpPr>
          <p:spPr>
            <a:xfrm>
              <a:off x="0" y="-38100"/>
              <a:ext cx="879428" cy="68485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79481" y="3080054"/>
            <a:ext cx="2910291" cy="5340028"/>
            <a:chOff x="0" y="0"/>
            <a:chExt cx="3460722" cy="6350000"/>
          </a:xfrm>
        </p:grpSpPr>
        <p:sp>
          <p:nvSpPr>
            <p:cNvPr name="Freeform 12" id="12"/>
            <p:cNvSpPr/>
            <p:nvPr/>
          </p:nvSpPr>
          <p:spPr>
            <a:xfrm flipH="false" flipV="false" rot="0">
              <a:off x="0" y="0"/>
              <a:ext cx="3460722" cy="6350000"/>
            </a:xfrm>
            <a:custGeom>
              <a:avLst/>
              <a:gdLst/>
              <a:ahLst/>
              <a:cxnLst/>
              <a:rect r="r" b="b" t="t" l="l"/>
              <a:pathLst>
                <a:path h="6350000" w="3460722">
                  <a:moveTo>
                    <a:pt x="0" y="0"/>
                  </a:moveTo>
                  <a:lnTo>
                    <a:pt x="3460722" y="0"/>
                  </a:lnTo>
                  <a:lnTo>
                    <a:pt x="3460722" y="6350000"/>
                  </a:lnTo>
                  <a:lnTo>
                    <a:pt x="0" y="6350000"/>
                  </a:lnTo>
                  <a:close/>
                </a:path>
              </a:pathLst>
            </a:custGeom>
            <a:blipFill>
              <a:blip r:embed="rId2"/>
              <a:stretch>
                <a:fillRect l="-11239" t="0" r="-11239" b="0"/>
              </a:stretch>
            </a:blipFill>
          </p:spPr>
        </p:sp>
      </p:grpSp>
      <p:sp>
        <p:nvSpPr>
          <p:cNvPr name="TextBox 13" id="13"/>
          <p:cNvSpPr txBox="true"/>
          <p:nvPr/>
        </p:nvSpPr>
        <p:spPr>
          <a:xfrm rot="0">
            <a:off x="815144" y="1368837"/>
            <a:ext cx="11592634" cy="982980"/>
          </a:xfrm>
          <a:prstGeom prst="rect">
            <a:avLst/>
          </a:prstGeom>
        </p:spPr>
        <p:txBody>
          <a:bodyPr anchor="t" rtlCol="false" tIns="0" lIns="0" bIns="0" rIns="0">
            <a:spAutoFit/>
          </a:bodyPr>
          <a:lstStyle/>
          <a:p>
            <a:pPr>
              <a:lnSpc>
                <a:spcPts val="7559"/>
              </a:lnSpc>
            </a:pPr>
            <a:r>
              <a:rPr lang="en-US" sz="6999">
                <a:solidFill>
                  <a:srgbClr val="0097B2"/>
                </a:solidFill>
                <a:latin typeface="Intro Rust"/>
              </a:rPr>
              <a:t>TESTE DO SISTEMA</a:t>
            </a:r>
          </a:p>
        </p:txBody>
      </p:sp>
      <p:sp>
        <p:nvSpPr>
          <p:cNvPr name="TextBox 14" id="14"/>
          <p:cNvSpPr txBox="true"/>
          <p:nvPr/>
        </p:nvSpPr>
        <p:spPr>
          <a:xfrm rot="0">
            <a:off x="3199266" y="3490103"/>
            <a:ext cx="6824390" cy="4453255"/>
          </a:xfrm>
          <a:prstGeom prst="rect">
            <a:avLst/>
          </a:prstGeom>
        </p:spPr>
        <p:txBody>
          <a:bodyPr anchor="t" rtlCol="false" tIns="0" lIns="0" bIns="0" rIns="0">
            <a:spAutoFit/>
          </a:bodyPr>
          <a:lstStyle/>
          <a:p>
            <a:pPr algn="just">
              <a:lnSpc>
                <a:spcPts val="3919"/>
              </a:lnSpc>
            </a:pPr>
            <a:r>
              <a:rPr lang="en-US" sz="2799">
                <a:solidFill>
                  <a:srgbClr val="3C6499"/>
                </a:solidFill>
                <a:latin typeface="Sondos"/>
              </a:rPr>
              <a:t>Breve Discussão sobre os Testes Realizados no Sistema:</a:t>
            </a:r>
          </a:p>
          <a:p>
            <a:pPr algn="just">
              <a:lnSpc>
                <a:spcPts val="3919"/>
              </a:lnSpc>
            </a:pPr>
            <a:r>
              <a:rPr lang="en-US" sz="2799">
                <a:solidFill>
                  <a:srgbClr val="3C6499"/>
                </a:solidFill>
                <a:latin typeface="Sondos"/>
              </a:rPr>
              <a:t>Durante o desenvolvimento, implementamos uma abordagem abrangente de testes para garantir a robustez e confiabilidade do sistema. Os testes abrangeram diferentes aspectos, incluindo:</a:t>
            </a:r>
          </a:p>
          <a:p>
            <a:pPr algn="just">
              <a:lnSpc>
                <a:spcPts val="3919"/>
              </a:lnSpc>
            </a:pPr>
          </a:p>
          <a:p>
            <a:pPr algn="just">
              <a:lnSpc>
                <a:spcPts val="3919"/>
              </a:lnSpc>
            </a:pPr>
            <a:r>
              <a:rPr lang="en-US" sz="2799">
                <a:solidFill>
                  <a:srgbClr val="3C6499"/>
                </a:solidFill>
                <a:latin typeface="Sondos"/>
              </a:rPr>
              <a:t> </a:t>
            </a:r>
          </a:p>
        </p:txBody>
      </p:sp>
      <p:sp>
        <p:nvSpPr>
          <p:cNvPr name="TextBox 15" id="15"/>
          <p:cNvSpPr txBox="true"/>
          <p:nvPr/>
        </p:nvSpPr>
        <p:spPr>
          <a:xfrm rot="0">
            <a:off x="10395131" y="2488202"/>
            <a:ext cx="7235644" cy="7132320"/>
          </a:xfrm>
          <a:prstGeom prst="rect">
            <a:avLst/>
          </a:prstGeom>
        </p:spPr>
        <p:txBody>
          <a:bodyPr anchor="t" rtlCol="false" tIns="0" lIns="0" bIns="0" rIns="0">
            <a:spAutoFit/>
          </a:bodyPr>
          <a:lstStyle/>
          <a:p>
            <a:pPr algn="just" marL="582930" indent="-291465" lvl="1">
              <a:lnSpc>
                <a:spcPts val="3779"/>
              </a:lnSpc>
              <a:buFont typeface="Arial"/>
              <a:buChar char="•"/>
            </a:pPr>
            <a:r>
              <a:rPr lang="en-US" sz="2700">
                <a:solidFill>
                  <a:srgbClr val="3C6499"/>
                </a:solidFill>
                <a:latin typeface="Sondos Semi-Bold"/>
              </a:rPr>
              <a:t>Testes Unitários:</a:t>
            </a:r>
          </a:p>
          <a:p>
            <a:pPr algn="just" marL="1165860" indent="-388620" lvl="2">
              <a:lnSpc>
                <a:spcPts val="3779"/>
              </a:lnSpc>
              <a:buFont typeface="Arial"/>
              <a:buChar char="⚬"/>
            </a:pPr>
            <a:r>
              <a:rPr lang="en-US" sz="2700">
                <a:solidFill>
                  <a:srgbClr val="3C6499"/>
                </a:solidFill>
                <a:latin typeface="Sondos"/>
              </a:rPr>
              <a:t>Avaliaram individualmente cada componente do sistema para garantir que funcionem conforme esperado.</a:t>
            </a:r>
          </a:p>
          <a:p>
            <a:pPr algn="just" marL="582930" indent="-291465" lvl="1">
              <a:lnSpc>
                <a:spcPts val="3779"/>
              </a:lnSpc>
              <a:buFont typeface="Arial"/>
              <a:buChar char="•"/>
            </a:pPr>
            <a:r>
              <a:rPr lang="en-US" sz="2700">
                <a:solidFill>
                  <a:srgbClr val="3C6499"/>
                </a:solidFill>
                <a:latin typeface="Sondos Semi-Bold"/>
              </a:rPr>
              <a:t>Testes de Integração:</a:t>
            </a:r>
          </a:p>
          <a:p>
            <a:pPr algn="just" marL="1165860" indent="-388620" lvl="2">
              <a:lnSpc>
                <a:spcPts val="3779"/>
              </a:lnSpc>
              <a:buFont typeface="Arial"/>
              <a:buChar char="⚬"/>
            </a:pPr>
            <a:r>
              <a:rPr lang="en-US" sz="2700">
                <a:solidFill>
                  <a:srgbClr val="3C6499"/>
                </a:solidFill>
                <a:latin typeface="Sondos"/>
              </a:rPr>
              <a:t>Verificaram a interação suave entre os diferentes módulos e componentes.</a:t>
            </a:r>
          </a:p>
          <a:p>
            <a:pPr algn="just" marL="582930" indent="-291465" lvl="1">
              <a:lnSpc>
                <a:spcPts val="3779"/>
              </a:lnSpc>
              <a:buFont typeface="Arial"/>
              <a:buChar char="•"/>
            </a:pPr>
            <a:r>
              <a:rPr lang="en-US" sz="2700">
                <a:solidFill>
                  <a:srgbClr val="3C6499"/>
                </a:solidFill>
                <a:latin typeface="Sondos Semi-Bold"/>
              </a:rPr>
              <a:t>Testes de API:</a:t>
            </a:r>
          </a:p>
          <a:p>
            <a:pPr algn="just" marL="1165860" indent="-388620" lvl="2">
              <a:lnSpc>
                <a:spcPts val="3779"/>
              </a:lnSpc>
              <a:buFont typeface="Arial"/>
              <a:buChar char="⚬"/>
            </a:pPr>
            <a:r>
              <a:rPr lang="en-US" sz="2700">
                <a:solidFill>
                  <a:srgbClr val="3C6499"/>
                </a:solidFill>
                <a:latin typeface="Sondos"/>
              </a:rPr>
              <a:t>Garantiram que a API respondesse corretamente às solicitações e fornecesse resultados precisos.</a:t>
            </a:r>
          </a:p>
          <a:p>
            <a:pPr algn="just" marL="582930" indent="-291465" lvl="1">
              <a:lnSpc>
                <a:spcPts val="3779"/>
              </a:lnSpc>
              <a:buFont typeface="Arial"/>
              <a:buChar char="•"/>
            </a:pPr>
            <a:r>
              <a:rPr lang="en-US" sz="2700">
                <a:solidFill>
                  <a:srgbClr val="3C6499"/>
                </a:solidFill>
                <a:latin typeface="Sondos Semi-Bold"/>
              </a:rPr>
              <a:t>Testes de Desempenho:</a:t>
            </a:r>
          </a:p>
          <a:p>
            <a:pPr algn="just" marL="1165860" indent="-388620" lvl="2">
              <a:lnSpc>
                <a:spcPts val="3779"/>
              </a:lnSpc>
              <a:buFont typeface="Arial"/>
              <a:buChar char="⚬"/>
            </a:pPr>
            <a:r>
              <a:rPr lang="en-US" sz="2700">
                <a:solidFill>
                  <a:srgbClr val="3C6499"/>
                </a:solidFill>
                <a:latin typeface="Sondos"/>
              </a:rPr>
              <a:t>Avaliaram o desempenho do sistema sob diferentes cargas de trabalho.</a:t>
            </a:r>
          </a:p>
          <a:p>
            <a:pPr algn="just">
              <a:lnSpc>
                <a:spcPts val="377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411">
            <a:off x="16091914" y="-204771"/>
            <a:ext cx="2904053" cy="2553039"/>
            <a:chOff x="0" y="0"/>
            <a:chExt cx="692895" cy="609144"/>
          </a:xfrm>
        </p:grpSpPr>
        <p:sp>
          <p:nvSpPr>
            <p:cNvPr name="Freeform 3" id="3"/>
            <p:cNvSpPr/>
            <p:nvPr/>
          </p:nvSpPr>
          <p:spPr>
            <a:xfrm flipH="false" flipV="false" rot="0">
              <a:off x="0" y="0"/>
              <a:ext cx="692895" cy="609144"/>
            </a:xfrm>
            <a:custGeom>
              <a:avLst/>
              <a:gdLst/>
              <a:ahLst/>
              <a:cxnLst/>
              <a:rect r="r" b="b" t="t" l="l"/>
              <a:pathLst>
                <a:path h="609144" w="692895">
                  <a:moveTo>
                    <a:pt x="0" y="0"/>
                  </a:moveTo>
                  <a:lnTo>
                    <a:pt x="692895" y="0"/>
                  </a:lnTo>
                  <a:lnTo>
                    <a:pt x="692895" y="609144"/>
                  </a:lnTo>
                  <a:lnTo>
                    <a:pt x="0" y="609144"/>
                  </a:lnTo>
                  <a:close/>
                </a:path>
              </a:pathLst>
            </a:custGeom>
            <a:solidFill>
              <a:srgbClr val="80CBD8">
                <a:alpha val="69804"/>
              </a:srgbClr>
            </a:solidFill>
          </p:spPr>
        </p:sp>
        <p:sp>
          <p:nvSpPr>
            <p:cNvPr name="TextBox 4" id="4"/>
            <p:cNvSpPr txBox="true"/>
            <p:nvPr/>
          </p:nvSpPr>
          <p:spPr>
            <a:xfrm>
              <a:off x="0" y="-38100"/>
              <a:ext cx="692895" cy="64724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8411">
            <a:off x="-76362" y="9010481"/>
            <a:ext cx="2904053" cy="2553039"/>
            <a:chOff x="0" y="0"/>
            <a:chExt cx="692895" cy="609144"/>
          </a:xfrm>
        </p:grpSpPr>
        <p:sp>
          <p:nvSpPr>
            <p:cNvPr name="Freeform 6" id="6"/>
            <p:cNvSpPr/>
            <p:nvPr/>
          </p:nvSpPr>
          <p:spPr>
            <a:xfrm flipH="false" flipV="false" rot="0">
              <a:off x="0" y="0"/>
              <a:ext cx="692895" cy="609144"/>
            </a:xfrm>
            <a:custGeom>
              <a:avLst/>
              <a:gdLst/>
              <a:ahLst/>
              <a:cxnLst/>
              <a:rect r="r" b="b" t="t" l="l"/>
              <a:pathLst>
                <a:path h="609144" w="692895">
                  <a:moveTo>
                    <a:pt x="0" y="0"/>
                  </a:moveTo>
                  <a:lnTo>
                    <a:pt x="692895" y="0"/>
                  </a:lnTo>
                  <a:lnTo>
                    <a:pt x="692895" y="609144"/>
                  </a:lnTo>
                  <a:lnTo>
                    <a:pt x="0" y="609144"/>
                  </a:lnTo>
                  <a:close/>
                </a:path>
              </a:pathLst>
            </a:custGeom>
            <a:solidFill>
              <a:srgbClr val="80CBD8">
                <a:alpha val="69804"/>
              </a:srgbClr>
            </a:solidFill>
          </p:spPr>
        </p:sp>
        <p:sp>
          <p:nvSpPr>
            <p:cNvPr name="TextBox 7" id="7"/>
            <p:cNvSpPr txBox="true"/>
            <p:nvPr/>
          </p:nvSpPr>
          <p:spPr>
            <a:xfrm>
              <a:off x="0" y="-38100"/>
              <a:ext cx="692895" cy="64724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8411">
            <a:off x="14962686" y="-1560847"/>
            <a:ext cx="3685850" cy="2710668"/>
            <a:chOff x="0" y="0"/>
            <a:chExt cx="879428" cy="646754"/>
          </a:xfrm>
        </p:grpSpPr>
        <p:sp>
          <p:nvSpPr>
            <p:cNvPr name="Freeform 9" id="9"/>
            <p:cNvSpPr/>
            <p:nvPr/>
          </p:nvSpPr>
          <p:spPr>
            <a:xfrm flipH="false" flipV="false" rot="0">
              <a:off x="0" y="0"/>
              <a:ext cx="879428" cy="646754"/>
            </a:xfrm>
            <a:custGeom>
              <a:avLst/>
              <a:gdLst/>
              <a:ahLst/>
              <a:cxnLst/>
              <a:rect r="r" b="b" t="t" l="l"/>
              <a:pathLst>
                <a:path h="646754" w="879428">
                  <a:moveTo>
                    <a:pt x="0" y="0"/>
                  </a:moveTo>
                  <a:lnTo>
                    <a:pt x="879428" y="0"/>
                  </a:lnTo>
                  <a:lnTo>
                    <a:pt x="879428" y="646754"/>
                  </a:lnTo>
                  <a:lnTo>
                    <a:pt x="0" y="646754"/>
                  </a:lnTo>
                  <a:close/>
                </a:path>
              </a:pathLst>
            </a:custGeom>
            <a:solidFill>
              <a:srgbClr val="3C6499">
                <a:alpha val="69804"/>
              </a:srgbClr>
            </a:solidFill>
          </p:spPr>
        </p:sp>
        <p:sp>
          <p:nvSpPr>
            <p:cNvPr name="TextBox 10" id="10"/>
            <p:cNvSpPr txBox="true"/>
            <p:nvPr/>
          </p:nvSpPr>
          <p:spPr>
            <a:xfrm>
              <a:off x="0" y="-38100"/>
              <a:ext cx="879428" cy="684854"/>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477070" y="187468"/>
            <a:ext cx="11592634" cy="982980"/>
          </a:xfrm>
          <a:prstGeom prst="rect">
            <a:avLst/>
          </a:prstGeom>
        </p:spPr>
        <p:txBody>
          <a:bodyPr anchor="t" rtlCol="false" tIns="0" lIns="0" bIns="0" rIns="0">
            <a:spAutoFit/>
          </a:bodyPr>
          <a:lstStyle/>
          <a:p>
            <a:pPr>
              <a:lnSpc>
                <a:spcPts val="7559"/>
              </a:lnSpc>
            </a:pPr>
            <a:r>
              <a:rPr lang="en-US" sz="6999">
                <a:solidFill>
                  <a:srgbClr val="0097B2"/>
                </a:solidFill>
                <a:latin typeface="Intro Rust"/>
              </a:rPr>
              <a:t>TESTE DO SISTEMA</a:t>
            </a:r>
          </a:p>
        </p:txBody>
      </p:sp>
      <p:grpSp>
        <p:nvGrpSpPr>
          <p:cNvPr name="Group 12" id="12"/>
          <p:cNvGrpSpPr/>
          <p:nvPr/>
        </p:nvGrpSpPr>
        <p:grpSpPr>
          <a:xfrm rot="0">
            <a:off x="-79481" y="3080054"/>
            <a:ext cx="2910291" cy="5340028"/>
            <a:chOff x="0" y="0"/>
            <a:chExt cx="3460722" cy="6350000"/>
          </a:xfrm>
        </p:grpSpPr>
        <p:sp>
          <p:nvSpPr>
            <p:cNvPr name="Freeform 13" id="13"/>
            <p:cNvSpPr/>
            <p:nvPr/>
          </p:nvSpPr>
          <p:spPr>
            <a:xfrm flipH="false" flipV="false" rot="0">
              <a:off x="0" y="0"/>
              <a:ext cx="3460722" cy="6350000"/>
            </a:xfrm>
            <a:custGeom>
              <a:avLst/>
              <a:gdLst/>
              <a:ahLst/>
              <a:cxnLst/>
              <a:rect r="r" b="b" t="t" l="l"/>
              <a:pathLst>
                <a:path h="6350000" w="3460722">
                  <a:moveTo>
                    <a:pt x="0" y="0"/>
                  </a:moveTo>
                  <a:lnTo>
                    <a:pt x="3460722" y="0"/>
                  </a:lnTo>
                  <a:lnTo>
                    <a:pt x="3460722" y="6350000"/>
                  </a:lnTo>
                  <a:lnTo>
                    <a:pt x="0" y="6350000"/>
                  </a:lnTo>
                  <a:close/>
                </a:path>
              </a:pathLst>
            </a:custGeom>
            <a:blipFill>
              <a:blip r:embed="rId2"/>
              <a:stretch>
                <a:fillRect l="-11239" t="0" r="-11239" b="0"/>
              </a:stretch>
            </a:blipFill>
          </p:spPr>
        </p:sp>
      </p:grpSp>
      <p:sp>
        <p:nvSpPr>
          <p:cNvPr name="TextBox 14" id="14"/>
          <p:cNvSpPr txBox="true"/>
          <p:nvPr/>
        </p:nvSpPr>
        <p:spPr>
          <a:xfrm rot="0">
            <a:off x="3830336" y="1322848"/>
            <a:ext cx="12258460" cy="8797290"/>
          </a:xfrm>
          <a:prstGeom prst="rect">
            <a:avLst/>
          </a:prstGeom>
        </p:spPr>
        <p:txBody>
          <a:bodyPr anchor="t" rtlCol="false" tIns="0" lIns="0" bIns="0" rIns="0">
            <a:spAutoFit/>
          </a:bodyPr>
          <a:lstStyle/>
          <a:p>
            <a:pPr algn="just">
              <a:lnSpc>
                <a:spcPts val="3360"/>
              </a:lnSpc>
            </a:pPr>
            <a:r>
              <a:rPr lang="en-US" sz="2400">
                <a:solidFill>
                  <a:srgbClr val="3C6499"/>
                </a:solidFill>
                <a:latin typeface="Sondos Semi-Bold"/>
              </a:rPr>
              <a:t>Verificação do Ambiente e Execução do Código:</a:t>
            </a:r>
          </a:p>
          <a:p>
            <a:pPr algn="just">
              <a:lnSpc>
                <a:spcPts val="3360"/>
              </a:lnSpc>
            </a:pPr>
            <a:r>
              <a:rPr lang="en-US" sz="2400">
                <a:solidFill>
                  <a:srgbClr val="3C6499"/>
                </a:solidFill>
                <a:latin typeface="Sondos"/>
              </a:rPr>
              <a:t>Para verificar o ambiente e executar o código, siga os passos abaixo:</a:t>
            </a:r>
          </a:p>
          <a:p>
            <a:pPr algn="just" marL="518162" indent="-259081" lvl="1">
              <a:lnSpc>
                <a:spcPts val="3360"/>
              </a:lnSpc>
              <a:buFont typeface="Arial"/>
              <a:buChar char="•"/>
            </a:pPr>
            <a:r>
              <a:rPr lang="en-US" sz="2400">
                <a:solidFill>
                  <a:srgbClr val="3C6499"/>
                </a:solidFill>
                <a:latin typeface="Sondos Semi-Bold"/>
              </a:rPr>
              <a:t>Clone o Repositório:</a:t>
            </a:r>
          </a:p>
          <a:p>
            <a:pPr algn="just" marL="1036323" indent="-345441" lvl="2">
              <a:lnSpc>
                <a:spcPts val="3360"/>
              </a:lnSpc>
              <a:buFont typeface="Arial"/>
              <a:buChar char="•"/>
            </a:pPr>
            <a:r>
              <a:rPr lang="en-US" sz="2400">
                <a:solidFill>
                  <a:srgbClr val="3C6499"/>
                </a:solidFill>
                <a:latin typeface="Sondos"/>
              </a:rPr>
              <a:t>bash Copy code</a:t>
            </a:r>
          </a:p>
          <a:p>
            <a:pPr algn="just" marL="1036323" indent="-345441" lvl="2">
              <a:lnSpc>
                <a:spcPts val="3360"/>
              </a:lnSpc>
              <a:buFont typeface="Arial"/>
              <a:buChar char="•"/>
            </a:pPr>
            <a:r>
              <a:rPr lang="en-US" sz="2400" u="sng">
                <a:solidFill>
                  <a:srgbClr val="3C6499"/>
                </a:solidFill>
                <a:latin typeface="Sondos"/>
                <a:hlinkClick r:id="rId3" tooltip="https://github.com/annovazzi/revenue-distribution-optimization.git"/>
              </a:rPr>
              <a:t>git clone https://github.com/annovazzi/revenue-distribution-optimization.git</a:t>
            </a:r>
          </a:p>
          <a:p>
            <a:pPr algn="just" marL="1036323" indent="-345441" lvl="2">
              <a:lnSpc>
                <a:spcPts val="3360"/>
              </a:lnSpc>
              <a:buFont typeface="Arial"/>
              <a:buChar char="•"/>
            </a:pPr>
            <a:r>
              <a:rPr lang="en-US" sz="2400">
                <a:solidFill>
                  <a:srgbClr val="3C6499"/>
                </a:solidFill>
                <a:latin typeface="Sondos"/>
              </a:rPr>
              <a:t>cd repositório</a:t>
            </a:r>
          </a:p>
          <a:p>
            <a:pPr algn="just" marL="518162" indent="-259081" lvl="1">
              <a:lnSpc>
                <a:spcPts val="3360"/>
              </a:lnSpc>
              <a:buFont typeface="Arial"/>
              <a:buChar char="•"/>
            </a:pPr>
            <a:r>
              <a:rPr lang="en-US" sz="2400">
                <a:solidFill>
                  <a:srgbClr val="3C6499"/>
                </a:solidFill>
                <a:latin typeface="Sondos Semi-Bold"/>
              </a:rPr>
              <a:t>Instale as Dependências:</a:t>
            </a:r>
          </a:p>
          <a:p>
            <a:pPr algn="just" marL="1036323" indent="-345441" lvl="2">
              <a:lnSpc>
                <a:spcPts val="3360"/>
              </a:lnSpc>
              <a:buFont typeface="Arial"/>
              <a:buChar char="•"/>
            </a:pPr>
            <a:r>
              <a:rPr lang="en-US" sz="2400">
                <a:solidFill>
                  <a:srgbClr val="3C6499"/>
                </a:solidFill>
                <a:latin typeface="Sondos"/>
              </a:rPr>
              <a:t>bash Copy code</a:t>
            </a:r>
          </a:p>
          <a:p>
            <a:pPr algn="just" marL="1036323" indent="-345441" lvl="2">
              <a:lnSpc>
                <a:spcPts val="3360"/>
              </a:lnSpc>
              <a:buFont typeface="Arial"/>
              <a:buChar char="•"/>
            </a:pPr>
            <a:r>
              <a:rPr lang="en-US" sz="2400">
                <a:solidFill>
                  <a:srgbClr val="3C6499"/>
                </a:solidFill>
                <a:latin typeface="Sondos"/>
              </a:rPr>
              <a:t>pip install -r requirements.txt</a:t>
            </a:r>
          </a:p>
          <a:p>
            <a:pPr algn="just" marL="518162" indent="-259081" lvl="1">
              <a:lnSpc>
                <a:spcPts val="3360"/>
              </a:lnSpc>
              <a:buFont typeface="Arial"/>
              <a:buChar char="•"/>
            </a:pPr>
            <a:r>
              <a:rPr lang="en-US" sz="2400">
                <a:solidFill>
                  <a:srgbClr val="3C6499"/>
                </a:solidFill>
                <a:latin typeface="Sondos Semi-Bold"/>
              </a:rPr>
              <a:t>Execute o Código:</a:t>
            </a:r>
          </a:p>
          <a:p>
            <a:pPr algn="just" marL="1036323" indent="-345441" lvl="2">
              <a:lnSpc>
                <a:spcPts val="3360"/>
              </a:lnSpc>
              <a:buFont typeface="Arial"/>
              <a:buChar char="⚬"/>
            </a:pPr>
            <a:r>
              <a:rPr lang="en-US" sz="2400">
                <a:solidFill>
                  <a:srgbClr val="3C6499"/>
                </a:solidFill>
                <a:latin typeface="Sondos"/>
              </a:rPr>
              <a:t>Para realizar a análise de dados e calcular a distribuição de receitas:</a:t>
            </a:r>
          </a:p>
          <a:p>
            <a:pPr algn="just" marL="1554485" indent="-388621" lvl="3">
              <a:lnSpc>
                <a:spcPts val="3360"/>
              </a:lnSpc>
              <a:buFont typeface="Arial"/>
              <a:buChar char="￭"/>
            </a:pPr>
            <a:r>
              <a:rPr lang="en-US" sz="2400">
                <a:solidFill>
                  <a:srgbClr val="3C6499"/>
                </a:solidFill>
                <a:latin typeface="Sondos"/>
              </a:rPr>
              <a:t>bashCopy code</a:t>
            </a:r>
          </a:p>
          <a:p>
            <a:pPr algn="just" marL="1554485" indent="-388621" lvl="3">
              <a:lnSpc>
                <a:spcPts val="3360"/>
              </a:lnSpc>
              <a:buFont typeface="Arial"/>
              <a:buChar char="￭"/>
            </a:pPr>
            <a:r>
              <a:rPr lang="en-US" sz="2400">
                <a:solidFill>
                  <a:srgbClr val="3C6499"/>
                </a:solidFill>
                <a:latin typeface="Sondos"/>
              </a:rPr>
              <a:t>python data_analysis.py</a:t>
            </a:r>
          </a:p>
          <a:p>
            <a:pPr algn="just" marL="1036323" indent="-345441" lvl="2">
              <a:lnSpc>
                <a:spcPts val="3360"/>
              </a:lnSpc>
              <a:buFont typeface="Arial"/>
              <a:buChar char="⚬"/>
            </a:pPr>
            <a:r>
              <a:rPr lang="en-US" sz="2400">
                <a:solidFill>
                  <a:srgbClr val="3C6499"/>
                </a:solidFill>
                <a:latin typeface="Sondos"/>
              </a:rPr>
              <a:t>Para iniciar a API (se implementada):</a:t>
            </a:r>
          </a:p>
          <a:p>
            <a:pPr algn="just" marL="1554485" indent="-388621" lvl="3">
              <a:lnSpc>
                <a:spcPts val="3360"/>
              </a:lnSpc>
              <a:buFont typeface="Arial"/>
              <a:buChar char="￭"/>
            </a:pPr>
            <a:r>
              <a:rPr lang="en-US" sz="2400">
                <a:solidFill>
                  <a:srgbClr val="3C6499"/>
                </a:solidFill>
                <a:latin typeface="Sondos"/>
              </a:rPr>
              <a:t>bashCopy code</a:t>
            </a:r>
          </a:p>
          <a:p>
            <a:pPr algn="just" marL="1554485" indent="-388621" lvl="3">
              <a:lnSpc>
                <a:spcPts val="3360"/>
              </a:lnSpc>
              <a:buFont typeface="Arial"/>
              <a:buChar char="￭"/>
            </a:pPr>
            <a:r>
              <a:rPr lang="en-US" sz="2400">
                <a:solidFill>
                  <a:srgbClr val="3C6499"/>
                </a:solidFill>
                <a:latin typeface="Sondos"/>
              </a:rPr>
              <a:t>python api.py</a:t>
            </a:r>
          </a:p>
          <a:p>
            <a:pPr algn="just" marL="518162" indent="-259081" lvl="1">
              <a:lnSpc>
                <a:spcPts val="3360"/>
              </a:lnSpc>
              <a:buFont typeface="Arial"/>
              <a:buChar char="•"/>
            </a:pPr>
            <a:r>
              <a:rPr lang="en-US" sz="2400">
                <a:solidFill>
                  <a:srgbClr val="3C6499"/>
                </a:solidFill>
                <a:latin typeface="Sondos Semi-Bold"/>
              </a:rPr>
              <a:t>Acesse a API (se implementada):</a:t>
            </a:r>
          </a:p>
          <a:p>
            <a:pPr algn="just" marL="1036323" indent="-345441" lvl="2">
              <a:lnSpc>
                <a:spcPts val="3360"/>
              </a:lnSpc>
              <a:buFont typeface="Arial"/>
              <a:buChar char="⚬"/>
            </a:pPr>
            <a:r>
              <a:rPr lang="en-US" sz="2400">
                <a:solidFill>
                  <a:srgbClr val="3C6499"/>
                </a:solidFill>
                <a:latin typeface="Sondos"/>
              </a:rPr>
              <a:t>Abra o navegador ou utilize ferramentas como </a:t>
            </a:r>
            <a:r>
              <a:rPr lang="en-US" sz="2400" u="sng">
                <a:solidFill>
                  <a:srgbClr val="3C6499"/>
                </a:solidFill>
                <a:latin typeface="Sondos"/>
                <a:hlinkClick r:id="rId4" tooltip="https://www.postman.com/"/>
              </a:rPr>
              <a:t>Postman</a:t>
            </a:r>
            <a:r>
              <a:rPr lang="en-US" sz="2400">
                <a:solidFill>
                  <a:srgbClr val="3C6499"/>
                </a:solidFill>
                <a:latin typeface="Sondos"/>
              </a:rPr>
              <a:t> para enviar solicitações GET à API. </a:t>
            </a:r>
          </a:p>
          <a:p>
            <a:pPr algn="just" marL="1554485" indent="-388621" lvl="3">
              <a:lnSpc>
                <a:spcPts val="3360"/>
              </a:lnSpc>
              <a:buFont typeface="Arial"/>
              <a:buChar char="￭"/>
            </a:pPr>
            <a:r>
              <a:rPr lang="en-US" sz="2400">
                <a:solidFill>
                  <a:srgbClr val="3C6499"/>
                </a:solidFill>
                <a:latin typeface="Sondos"/>
              </a:rPr>
              <a:t>Exemplo:</a:t>
            </a:r>
          </a:p>
          <a:p>
            <a:pPr algn="just" marL="2072646" indent="-414529" lvl="4">
              <a:lnSpc>
                <a:spcPts val="3360"/>
              </a:lnSpc>
              <a:buFont typeface="Arial"/>
              <a:buChar char="•"/>
            </a:pPr>
            <a:r>
              <a:rPr lang="en-US" sz="2400">
                <a:solidFill>
                  <a:srgbClr val="3C6499"/>
                </a:solidFill>
                <a:latin typeface="Sondos"/>
              </a:rPr>
              <a:t>bashCopy code</a:t>
            </a:r>
          </a:p>
          <a:p>
            <a:pPr algn="just">
              <a:lnSpc>
                <a:spcPts val="3360"/>
              </a:lnSpc>
            </a:pPr>
            <a:r>
              <a:rPr lang="en-US" sz="2400">
                <a:solidFill>
                  <a:srgbClr val="3C6499"/>
                </a:solidFill>
                <a:latin typeface="Sondos"/>
              </a:rPr>
              <a:t>               </a:t>
            </a:r>
            <a:r>
              <a:rPr lang="en-US" sz="2400">
                <a:solidFill>
                  <a:srgbClr val="3C6499"/>
                </a:solidFill>
                <a:latin typeface="Sondos"/>
              </a:rPr>
              <a:t>http://localhost:5000/get_revenue_distribution?property_id=123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411">
            <a:off x="16091914" y="-204771"/>
            <a:ext cx="2904053" cy="2553039"/>
            <a:chOff x="0" y="0"/>
            <a:chExt cx="692895" cy="609144"/>
          </a:xfrm>
        </p:grpSpPr>
        <p:sp>
          <p:nvSpPr>
            <p:cNvPr name="Freeform 3" id="3"/>
            <p:cNvSpPr/>
            <p:nvPr/>
          </p:nvSpPr>
          <p:spPr>
            <a:xfrm flipH="false" flipV="false" rot="0">
              <a:off x="0" y="0"/>
              <a:ext cx="692895" cy="609144"/>
            </a:xfrm>
            <a:custGeom>
              <a:avLst/>
              <a:gdLst/>
              <a:ahLst/>
              <a:cxnLst/>
              <a:rect r="r" b="b" t="t" l="l"/>
              <a:pathLst>
                <a:path h="609144" w="692895">
                  <a:moveTo>
                    <a:pt x="0" y="0"/>
                  </a:moveTo>
                  <a:lnTo>
                    <a:pt x="692895" y="0"/>
                  </a:lnTo>
                  <a:lnTo>
                    <a:pt x="692895" y="609144"/>
                  </a:lnTo>
                  <a:lnTo>
                    <a:pt x="0" y="609144"/>
                  </a:lnTo>
                  <a:close/>
                </a:path>
              </a:pathLst>
            </a:custGeom>
            <a:solidFill>
              <a:srgbClr val="80CBD8">
                <a:alpha val="69804"/>
              </a:srgbClr>
            </a:solidFill>
          </p:spPr>
        </p:sp>
        <p:sp>
          <p:nvSpPr>
            <p:cNvPr name="TextBox 4" id="4"/>
            <p:cNvSpPr txBox="true"/>
            <p:nvPr/>
          </p:nvSpPr>
          <p:spPr>
            <a:xfrm>
              <a:off x="0" y="-38100"/>
              <a:ext cx="692895" cy="64724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8411">
            <a:off x="-76362" y="9010481"/>
            <a:ext cx="2904053" cy="2553039"/>
            <a:chOff x="0" y="0"/>
            <a:chExt cx="692895" cy="609144"/>
          </a:xfrm>
        </p:grpSpPr>
        <p:sp>
          <p:nvSpPr>
            <p:cNvPr name="Freeform 6" id="6"/>
            <p:cNvSpPr/>
            <p:nvPr/>
          </p:nvSpPr>
          <p:spPr>
            <a:xfrm flipH="false" flipV="false" rot="0">
              <a:off x="0" y="0"/>
              <a:ext cx="692895" cy="609144"/>
            </a:xfrm>
            <a:custGeom>
              <a:avLst/>
              <a:gdLst/>
              <a:ahLst/>
              <a:cxnLst/>
              <a:rect r="r" b="b" t="t" l="l"/>
              <a:pathLst>
                <a:path h="609144" w="692895">
                  <a:moveTo>
                    <a:pt x="0" y="0"/>
                  </a:moveTo>
                  <a:lnTo>
                    <a:pt x="692895" y="0"/>
                  </a:lnTo>
                  <a:lnTo>
                    <a:pt x="692895" y="609144"/>
                  </a:lnTo>
                  <a:lnTo>
                    <a:pt x="0" y="609144"/>
                  </a:lnTo>
                  <a:close/>
                </a:path>
              </a:pathLst>
            </a:custGeom>
            <a:solidFill>
              <a:srgbClr val="80CBD8">
                <a:alpha val="69804"/>
              </a:srgbClr>
            </a:solidFill>
          </p:spPr>
        </p:sp>
        <p:sp>
          <p:nvSpPr>
            <p:cNvPr name="TextBox 7" id="7"/>
            <p:cNvSpPr txBox="true"/>
            <p:nvPr/>
          </p:nvSpPr>
          <p:spPr>
            <a:xfrm>
              <a:off x="0" y="-38100"/>
              <a:ext cx="692895" cy="64724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8411">
            <a:off x="14962686" y="-1560847"/>
            <a:ext cx="3685850" cy="2710668"/>
            <a:chOff x="0" y="0"/>
            <a:chExt cx="879428" cy="646754"/>
          </a:xfrm>
        </p:grpSpPr>
        <p:sp>
          <p:nvSpPr>
            <p:cNvPr name="Freeform 9" id="9"/>
            <p:cNvSpPr/>
            <p:nvPr/>
          </p:nvSpPr>
          <p:spPr>
            <a:xfrm flipH="false" flipV="false" rot="0">
              <a:off x="0" y="0"/>
              <a:ext cx="879428" cy="646754"/>
            </a:xfrm>
            <a:custGeom>
              <a:avLst/>
              <a:gdLst/>
              <a:ahLst/>
              <a:cxnLst/>
              <a:rect r="r" b="b" t="t" l="l"/>
              <a:pathLst>
                <a:path h="646754" w="879428">
                  <a:moveTo>
                    <a:pt x="0" y="0"/>
                  </a:moveTo>
                  <a:lnTo>
                    <a:pt x="879428" y="0"/>
                  </a:lnTo>
                  <a:lnTo>
                    <a:pt x="879428" y="646754"/>
                  </a:lnTo>
                  <a:lnTo>
                    <a:pt x="0" y="646754"/>
                  </a:lnTo>
                  <a:close/>
                </a:path>
              </a:pathLst>
            </a:custGeom>
            <a:solidFill>
              <a:srgbClr val="3C6499">
                <a:alpha val="69804"/>
              </a:srgbClr>
            </a:solidFill>
          </p:spPr>
        </p:sp>
        <p:sp>
          <p:nvSpPr>
            <p:cNvPr name="TextBox 10" id="10"/>
            <p:cNvSpPr txBox="true"/>
            <p:nvPr/>
          </p:nvSpPr>
          <p:spPr>
            <a:xfrm>
              <a:off x="0" y="-38100"/>
              <a:ext cx="879428" cy="684854"/>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2094996" y="1104900"/>
            <a:ext cx="11592634" cy="982980"/>
          </a:xfrm>
          <a:prstGeom prst="rect">
            <a:avLst/>
          </a:prstGeom>
        </p:spPr>
        <p:txBody>
          <a:bodyPr anchor="t" rtlCol="false" tIns="0" lIns="0" bIns="0" rIns="0">
            <a:spAutoFit/>
          </a:bodyPr>
          <a:lstStyle/>
          <a:p>
            <a:pPr>
              <a:lnSpc>
                <a:spcPts val="7559"/>
              </a:lnSpc>
            </a:pPr>
            <a:r>
              <a:rPr lang="en-US" sz="6999">
                <a:solidFill>
                  <a:srgbClr val="0097B2"/>
                </a:solidFill>
                <a:latin typeface="Intro Rust"/>
              </a:rPr>
              <a:t>TESTE DO SISTEMA</a:t>
            </a:r>
          </a:p>
        </p:txBody>
      </p:sp>
      <p:sp>
        <p:nvSpPr>
          <p:cNvPr name="TextBox 12" id="12"/>
          <p:cNvSpPr txBox="true"/>
          <p:nvPr/>
        </p:nvSpPr>
        <p:spPr>
          <a:xfrm rot="0">
            <a:off x="4624007" y="2305575"/>
            <a:ext cx="11150862" cy="7548880"/>
          </a:xfrm>
          <a:prstGeom prst="rect">
            <a:avLst/>
          </a:prstGeom>
        </p:spPr>
        <p:txBody>
          <a:bodyPr anchor="t" rtlCol="false" tIns="0" lIns="0" bIns="0" rIns="0">
            <a:spAutoFit/>
          </a:bodyPr>
          <a:lstStyle/>
          <a:p>
            <a:pPr algn="just">
              <a:lnSpc>
                <a:spcPts val="6019"/>
              </a:lnSpc>
            </a:pPr>
            <a:r>
              <a:rPr lang="en-US" sz="2799">
                <a:solidFill>
                  <a:srgbClr val="3C6499"/>
                </a:solidFill>
                <a:latin typeface="Sondos"/>
              </a:rPr>
              <a:t>Exemplo de Resultados Esperados:</a:t>
            </a:r>
          </a:p>
          <a:p>
            <a:pPr algn="just">
              <a:lnSpc>
                <a:spcPts val="6019"/>
              </a:lnSpc>
            </a:pPr>
            <a:r>
              <a:rPr lang="en-US" sz="2799">
                <a:solidFill>
                  <a:srgbClr val="3C6499"/>
                </a:solidFill>
                <a:latin typeface="Sondos"/>
              </a:rPr>
              <a:t>Após a execução bem-sucedida do código, você pode esperar:</a:t>
            </a:r>
          </a:p>
          <a:p>
            <a:pPr algn="just" marL="604519" indent="-302260" lvl="1">
              <a:lnSpc>
                <a:spcPts val="6019"/>
              </a:lnSpc>
              <a:buFont typeface="Arial"/>
              <a:buChar char="•"/>
            </a:pPr>
            <a:r>
              <a:rPr lang="en-US" sz="2799">
                <a:solidFill>
                  <a:srgbClr val="3C6499"/>
                </a:solidFill>
                <a:latin typeface="Sondos"/>
              </a:rPr>
              <a:t>Um novo arquivo CSV, revenue_distrib</a:t>
            </a:r>
            <a:r>
              <a:rPr lang="en-US" sz="2799">
                <a:solidFill>
                  <a:srgbClr val="3C6499"/>
                </a:solidFill>
                <a:latin typeface="Sondos"/>
              </a:rPr>
              <a:t>ution.csv, contendo a distribuição de receitas.</a:t>
            </a:r>
          </a:p>
          <a:p>
            <a:pPr algn="just" marL="604519" indent="-302260" lvl="1">
              <a:lnSpc>
                <a:spcPts val="6019"/>
              </a:lnSpc>
              <a:buFont typeface="Arial"/>
              <a:buChar char="•"/>
            </a:pPr>
            <a:r>
              <a:rPr lang="en-US" sz="2799">
                <a:solidFill>
                  <a:srgbClr val="3C6499"/>
                </a:solidFill>
                <a:latin typeface="Sondos"/>
              </a:rPr>
              <a:t>Respostas JSON da API, se implementada, fornecendo informações sobre a distribuição de receitas com base nos IDs de propriedade.</a:t>
            </a:r>
          </a:p>
          <a:p>
            <a:pPr algn="just">
              <a:lnSpc>
                <a:spcPts val="6019"/>
              </a:lnSpc>
            </a:pPr>
            <a:r>
              <a:rPr lang="en-US" sz="2799">
                <a:solidFill>
                  <a:srgbClr val="3C6499"/>
                </a:solidFill>
                <a:latin typeface="Sondos"/>
              </a:rPr>
              <a:t>Este processo garante que o sistema não apenas tenha sido desenvolvido com sucesso, mas também funcione conforme previsto em seu ambiente local.</a:t>
            </a:r>
          </a:p>
          <a:p>
            <a:pPr algn="just">
              <a:lnSpc>
                <a:spcPts val="6019"/>
              </a:lnSpc>
            </a:pPr>
          </a:p>
          <a:p>
            <a:pPr algn="just">
              <a:lnSpc>
                <a:spcPts val="6019"/>
              </a:lnSpc>
            </a:pPr>
            <a:r>
              <a:rPr lang="en-US" sz="2799">
                <a:solidFill>
                  <a:srgbClr val="3C6499"/>
                </a:solidFill>
                <a:latin typeface="Sondos"/>
              </a:rPr>
              <a:t> </a:t>
            </a:r>
          </a:p>
        </p:txBody>
      </p:sp>
      <p:grpSp>
        <p:nvGrpSpPr>
          <p:cNvPr name="Group 13" id="13"/>
          <p:cNvGrpSpPr/>
          <p:nvPr/>
        </p:nvGrpSpPr>
        <p:grpSpPr>
          <a:xfrm rot="0">
            <a:off x="-79481" y="3080054"/>
            <a:ext cx="2910291" cy="5340028"/>
            <a:chOff x="0" y="0"/>
            <a:chExt cx="3460722" cy="6350000"/>
          </a:xfrm>
        </p:grpSpPr>
        <p:sp>
          <p:nvSpPr>
            <p:cNvPr name="Freeform 14" id="14"/>
            <p:cNvSpPr/>
            <p:nvPr/>
          </p:nvSpPr>
          <p:spPr>
            <a:xfrm flipH="false" flipV="false" rot="0">
              <a:off x="0" y="0"/>
              <a:ext cx="3460722" cy="6350000"/>
            </a:xfrm>
            <a:custGeom>
              <a:avLst/>
              <a:gdLst/>
              <a:ahLst/>
              <a:cxnLst/>
              <a:rect r="r" b="b" t="t" l="l"/>
              <a:pathLst>
                <a:path h="6350000" w="3460722">
                  <a:moveTo>
                    <a:pt x="0" y="0"/>
                  </a:moveTo>
                  <a:lnTo>
                    <a:pt x="3460722" y="0"/>
                  </a:lnTo>
                  <a:lnTo>
                    <a:pt x="3460722" y="6350000"/>
                  </a:lnTo>
                  <a:lnTo>
                    <a:pt x="0" y="6350000"/>
                  </a:lnTo>
                  <a:close/>
                </a:path>
              </a:pathLst>
            </a:custGeom>
            <a:blipFill>
              <a:blip r:embed="rId2"/>
              <a:stretch>
                <a:fillRect l="-11239" t="0" r="-11239" b="0"/>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411">
            <a:off x="16091914" y="-204771"/>
            <a:ext cx="2904053" cy="2553039"/>
            <a:chOff x="0" y="0"/>
            <a:chExt cx="692895" cy="609144"/>
          </a:xfrm>
        </p:grpSpPr>
        <p:sp>
          <p:nvSpPr>
            <p:cNvPr name="Freeform 3" id="3"/>
            <p:cNvSpPr/>
            <p:nvPr/>
          </p:nvSpPr>
          <p:spPr>
            <a:xfrm flipH="false" flipV="false" rot="0">
              <a:off x="0" y="0"/>
              <a:ext cx="692895" cy="609144"/>
            </a:xfrm>
            <a:custGeom>
              <a:avLst/>
              <a:gdLst/>
              <a:ahLst/>
              <a:cxnLst/>
              <a:rect r="r" b="b" t="t" l="l"/>
              <a:pathLst>
                <a:path h="609144" w="692895">
                  <a:moveTo>
                    <a:pt x="0" y="0"/>
                  </a:moveTo>
                  <a:lnTo>
                    <a:pt x="692895" y="0"/>
                  </a:lnTo>
                  <a:lnTo>
                    <a:pt x="692895" y="609144"/>
                  </a:lnTo>
                  <a:lnTo>
                    <a:pt x="0" y="609144"/>
                  </a:lnTo>
                  <a:close/>
                </a:path>
              </a:pathLst>
            </a:custGeom>
            <a:solidFill>
              <a:srgbClr val="80CBD8">
                <a:alpha val="69804"/>
              </a:srgbClr>
            </a:solidFill>
          </p:spPr>
        </p:sp>
        <p:sp>
          <p:nvSpPr>
            <p:cNvPr name="TextBox 4" id="4"/>
            <p:cNvSpPr txBox="true"/>
            <p:nvPr/>
          </p:nvSpPr>
          <p:spPr>
            <a:xfrm>
              <a:off x="0" y="-38100"/>
              <a:ext cx="692895" cy="64724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8411">
            <a:off x="-76362" y="9010481"/>
            <a:ext cx="2904053" cy="2553039"/>
            <a:chOff x="0" y="0"/>
            <a:chExt cx="692895" cy="609144"/>
          </a:xfrm>
        </p:grpSpPr>
        <p:sp>
          <p:nvSpPr>
            <p:cNvPr name="Freeform 6" id="6"/>
            <p:cNvSpPr/>
            <p:nvPr/>
          </p:nvSpPr>
          <p:spPr>
            <a:xfrm flipH="false" flipV="false" rot="0">
              <a:off x="0" y="0"/>
              <a:ext cx="692895" cy="609144"/>
            </a:xfrm>
            <a:custGeom>
              <a:avLst/>
              <a:gdLst/>
              <a:ahLst/>
              <a:cxnLst/>
              <a:rect r="r" b="b" t="t" l="l"/>
              <a:pathLst>
                <a:path h="609144" w="692895">
                  <a:moveTo>
                    <a:pt x="0" y="0"/>
                  </a:moveTo>
                  <a:lnTo>
                    <a:pt x="692895" y="0"/>
                  </a:lnTo>
                  <a:lnTo>
                    <a:pt x="692895" y="609144"/>
                  </a:lnTo>
                  <a:lnTo>
                    <a:pt x="0" y="609144"/>
                  </a:lnTo>
                  <a:close/>
                </a:path>
              </a:pathLst>
            </a:custGeom>
            <a:solidFill>
              <a:srgbClr val="80CBD8">
                <a:alpha val="69804"/>
              </a:srgbClr>
            </a:solidFill>
          </p:spPr>
        </p:sp>
        <p:sp>
          <p:nvSpPr>
            <p:cNvPr name="TextBox 7" id="7"/>
            <p:cNvSpPr txBox="true"/>
            <p:nvPr/>
          </p:nvSpPr>
          <p:spPr>
            <a:xfrm>
              <a:off x="0" y="-38100"/>
              <a:ext cx="692895" cy="64724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8411">
            <a:off x="14962686" y="-1560847"/>
            <a:ext cx="3685850" cy="2710668"/>
            <a:chOff x="0" y="0"/>
            <a:chExt cx="879428" cy="646754"/>
          </a:xfrm>
        </p:grpSpPr>
        <p:sp>
          <p:nvSpPr>
            <p:cNvPr name="Freeform 9" id="9"/>
            <p:cNvSpPr/>
            <p:nvPr/>
          </p:nvSpPr>
          <p:spPr>
            <a:xfrm flipH="false" flipV="false" rot="0">
              <a:off x="0" y="0"/>
              <a:ext cx="879428" cy="646754"/>
            </a:xfrm>
            <a:custGeom>
              <a:avLst/>
              <a:gdLst/>
              <a:ahLst/>
              <a:cxnLst/>
              <a:rect r="r" b="b" t="t" l="l"/>
              <a:pathLst>
                <a:path h="646754" w="879428">
                  <a:moveTo>
                    <a:pt x="0" y="0"/>
                  </a:moveTo>
                  <a:lnTo>
                    <a:pt x="879428" y="0"/>
                  </a:lnTo>
                  <a:lnTo>
                    <a:pt x="879428" y="646754"/>
                  </a:lnTo>
                  <a:lnTo>
                    <a:pt x="0" y="646754"/>
                  </a:lnTo>
                  <a:close/>
                </a:path>
              </a:pathLst>
            </a:custGeom>
            <a:solidFill>
              <a:srgbClr val="3C6499">
                <a:alpha val="69804"/>
              </a:srgbClr>
            </a:solidFill>
          </p:spPr>
        </p:sp>
        <p:sp>
          <p:nvSpPr>
            <p:cNvPr name="TextBox 10" id="10"/>
            <p:cNvSpPr txBox="true"/>
            <p:nvPr/>
          </p:nvSpPr>
          <p:spPr>
            <a:xfrm>
              <a:off x="0" y="-38100"/>
              <a:ext cx="879428" cy="684854"/>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3229671" y="1821180"/>
            <a:ext cx="14314270" cy="8310880"/>
          </a:xfrm>
          <a:prstGeom prst="rect">
            <a:avLst/>
          </a:prstGeom>
        </p:spPr>
        <p:txBody>
          <a:bodyPr anchor="t" rtlCol="false" tIns="0" lIns="0" bIns="0" rIns="0">
            <a:spAutoFit/>
          </a:bodyPr>
          <a:lstStyle/>
          <a:p>
            <a:pPr algn="just">
              <a:lnSpc>
                <a:spcPts val="6019"/>
              </a:lnSpc>
            </a:pPr>
            <a:r>
              <a:rPr lang="en-US" sz="2799">
                <a:solidFill>
                  <a:srgbClr val="3C6499"/>
                </a:solidFill>
                <a:latin typeface="Sondos Semi-Bold"/>
              </a:rPr>
              <a:t>Explicação sobre a Submissão do Projeto:</a:t>
            </a:r>
          </a:p>
          <a:p>
            <a:pPr algn="just">
              <a:lnSpc>
                <a:spcPts val="6019"/>
              </a:lnSpc>
            </a:pPr>
            <a:r>
              <a:rPr lang="en-US" sz="2799">
                <a:solidFill>
                  <a:srgbClr val="3C6499"/>
                </a:solidFill>
                <a:latin typeface="Sondos"/>
              </a:rPr>
              <a:t>Para submeter o projeto de forma eficaz, siga estes passos:</a:t>
            </a:r>
          </a:p>
          <a:p>
            <a:pPr algn="just" marL="604519" indent="-302260" lvl="1">
              <a:lnSpc>
                <a:spcPts val="6019"/>
              </a:lnSpc>
              <a:buFont typeface="Arial"/>
              <a:buChar char="•"/>
            </a:pPr>
            <a:r>
              <a:rPr lang="en-US" sz="2799">
                <a:solidFill>
                  <a:srgbClr val="3C6499"/>
                </a:solidFill>
                <a:latin typeface="Sondos Semi-Bold"/>
              </a:rPr>
              <a:t>GitHub Repository:</a:t>
            </a:r>
          </a:p>
          <a:p>
            <a:pPr algn="just" marL="1209039" indent="-403013" lvl="2">
              <a:lnSpc>
                <a:spcPts val="6019"/>
              </a:lnSpc>
              <a:buFont typeface="Arial"/>
              <a:buChar char="⚬"/>
            </a:pPr>
            <a:r>
              <a:rPr lang="en-US" sz="2799">
                <a:solidFill>
                  <a:srgbClr val="3C6499"/>
                </a:solidFill>
                <a:latin typeface="Sondos"/>
              </a:rPr>
              <a:t>Certifique-se de que todo o código, documentação e apresentação estejam presentes no repositório do GitHub.</a:t>
            </a:r>
          </a:p>
          <a:p>
            <a:pPr algn="just" marL="604519" indent="-302260" lvl="1">
              <a:lnSpc>
                <a:spcPts val="6019"/>
              </a:lnSpc>
              <a:buFont typeface="Arial"/>
              <a:buChar char="•"/>
            </a:pPr>
            <a:r>
              <a:rPr lang="en-US" sz="2799">
                <a:solidFill>
                  <a:srgbClr val="3C6499"/>
                </a:solidFill>
                <a:latin typeface="Sondos Semi-Bold"/>
              </a:rPr>
              <a:t>README Atualizado:</a:t>
            </a:r>
          </a:p>
          <a:p>
            <a:pPr algn="just" marL="1209039" indent="-403013" lvl="2">
              <a:lnSpc>
                <a:spcPts val="6019"/>
              </a:lnSpc>
              <a:buFont typeface="Arial"/>
              <a:buChar char="⚬"/>
            </a:pPr>
            <a:r>
              <a:rPr lang="en-US" sz="2799">
                <a:solidFill>
                  <a:srgbClr val="3C6499"/>
                </a:solidFill>
                <a:latin typeface="Sondos"/>
              </a:rPr>
              <a:t>O README.md deve fornecer instruções claras sobre como configurar o ambiente, executar o código e acessar a apresentação.</a:t>
            </a:r>
          </a:p>
          <a:p>
            <a:pPr algn="just" marL="604519" indent="-302260" lvl="1">
              <a:lnSpc>
                <a:spcPts val="6019"/>
              </a:lnSpc>
              <a:buFont typeface="Arial"/>
              <a:buChar char="•"/>
            </a:pPr>
            <a:r>
              <a:rPr lang="en-US" sz="2799">
                <a:solidFill>
                  <a:srgbClr val="3C6499"/>
                </a:solidFill>
                <a:latin typeface="Sondos Semi-Bold"/>
              </a:rPr>
              <a:t>Link de Submissão:</a:t>
            </a:r>
          </a:p>
          <a:p>
            <a:pPr algn="just" marL="1209039" indent="-403013" lvl="2">
              <a:lnSpc>
                <a:spcPts val="6019"/>
              </a:lnSpc>
              <a:buFont typeface="Arial"/>
              <a:buChar char="⚬"/>
            </a:pPr>
            <a:r>
              <a:rPr lang="en-US" sz="2799">
                <a:solidFill>
                  <a:srgbClr val="3C6499"/>
                </a:solidFill>
                <a:latin typeface="Sondos"/>
              </a:rPr>
              <a:t>Compartilhe o link do seu repositório GitHub durante a submissão.</a:t>
            </a:r>
          </a:p>
          <a:p>
            <a:pPr algn="just">
              <a:lnSpc>
                <a:spcPts val="6019"/>
              </a:lnSpc>
            </a:pPr>
          </a:p>
        </p:txBody>
      </p:sp>
      <p:grpSp>
        <p:nvGrpSpPr>
          <p:cNvPr name="Group 12" id="12"/>
          <p:cNvGrpSpPr/>
          <p:nvPr/>
        </p:nvGrpSpPr>
        <p:grpSpPr>
          <a:xfrm rot="0">
            <a:off x="-79481" y="3080054"/>
            <a:ext cx="2910291" cy="5340028"/>
            <a:chOff x="0" y="0"/>
            <a:chExt cx="3460722" cy="6350000"/>
          </a:xfrm>
        </p:grpSpPr>
        <p:sp>
          <p:nvSpPr>
            <p:cNvPr name="Freeform 13" id="13"/>
            <p:cNvSpPr/>
            <p:nvPr/>
          </p:nvSpPr>
          <p:spPr>
            <a:xfrm flipH="false" flipV="false" rot="0">
              <a:off x="0" y="0"/>
              <a:ext cx="3460722" cy="6350000"/>
            </a:xfrm>
            <a:custGeom>
              <a:avLst/>
              <a:gdLst/>
              <a:ahLst/>
              <a:cxnLst/>
              <a:rect r="r" b="b" t="t" l="l"/>
              <a:pathLst>
                <a:path h="6350000" w="3460722">
                  <a:moveTo>
                    <a:pt x="0" y="0"/>
                  </a:moveTo>
                  <a:lnTo>
                    <a:pt x="3460722" y="0"/>
                  </a:lnTo>
                  <a:lnTo>
                    <a:pt x="3460722" y="6350000"/>
                  </a:lnTo>
                  <a:lnTo>
                    <a:pt x="0" y="6350000"/>
                  </a:lnTo>
                  <a:close/>
                </a:path>
              </a:pathLst>
            </a:custGeom>
            <a:blipFill>
              <a:blip r:embed="rId2"/>
              <a:stretch>
                <a:fillRect l="-11124" t="0" r="-11124" b="0"/>
              </a:stretch>
            </a:blipFill>
          </p:spPr>
        </p:sp>
      </p:grpSp>
      <p:sp>
        <p:nvSpPr>
          <p:cNvPr name="TextBox 14" id="14"/>
          <p:cNvSpPr txBox="true"/>
          <p:nvPr/>
        </p:nvSpPr>
        <p:spPr>
          <a:xfrm rot="0">
            <a:off x="5223218" y="700936"/>
            <a:ext cx="7841564" cy="982980"/>
          </a:xfrm>
          <a:prstGeom prst="rect">
            <a:avLst/>
          </a:prstGeom>
        </p:spPr>
        <p:txBody>
          <a:bodyPr anchor="t" rtlCol="false" tIns="0" lIns="0" bIns="0" rIns="0">
            <a:spAutoFit/>
          </a:bodyPr>
          <a:lstStyle/>
          <a:p>
            <a:pPr>
              <a:lnSpc>
                <a:spcPts val="7559"/>
              </a:lnSpc>
            </a:pPr>
            <a:r>
              <a:rPr lang="en-US" sz="6999">
                <a:solidFill>
                  <a:srgbClr val="0097B2"/>
                </a:solidFill>
                <a:latin typeface="Intro Rust"/>
              </a:rPr>
              <a:t>APRESENTAÇÃO</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390" y="1550831"/>
            <a:ext cx="8045988" cy="7185338"/>
            <a:chOff x="0" y="0"/>
            <a:chExt cx="7110595" cy="6350000"/>
          </a:xfrm>
        </p:grpSpPr>
        <p:sp>
          <p:nvSpPr>
            <p:cNvPr name="Freeform 3" id="3"/>
            <p:cNvSpPr/>
            <p:nvPr/>
          </p:nvSpPr>
          <p:spPr>
            <a:xfrm flipH="false" flipV="false" rot="0">
              <a:off x="0" y="0"/>
              <a:ext cx="7110595" cy="6350000"/>
            </a:xfrm>
            <a:custGeom>
              <a:avLst/>
              <a:gdLst/>
              <a:ahLst/>
              <a:cxnLst/>
              <a:rect r="r" b="b" t="t" l="l"/>
              <a:pathLst>
                <a:path h="6350000" w="7110595">
                  <a:moveTo>
                    <a:pt x="0" y="0"/>
                  </a:moveTo>
                  <a:lnTo>
                    <a:pt x="7110595" y="0"/>
                  </a:lnTo>
                  <a:lnTo>
                    <a:pt x="7110595" y="6350000"/>
                  </a:lnTo>
                  <a:lnTo>
                    <a:pt x="0" y="6350000"/>
                  </a:lnTo>
                  <a:close/>
                </a:path>
              </a:pathLst>
            </a:custGeom>
            <a:blipFill>
              <a:blip r:embed="rId2"/>
              <a:stretch>
                <a:fillRect l="-17019" t="0" r="-17019" b="0"/>
              </a:stretch>
            </a:blipFill>
          </p:spPr>
        </p:sp>
      </p:grpSp>
      <p:grpSp>
        <p:nvGrpSpPr>
          <p:cNvPr name="Group 4" id="4"/>
          <p:cNvGrpSpPr/>
          <p:nvPr/>
        </p:nvGrpSpPr>
        <p:grpSpPr>
          <a:xfrm rot="0">
            <a:off x="6433882" y="7508109"/>
            <a:ext cx="13246245" cy="3510018"/>
            <a:chOff x="0" y="0"/>
            <a:chExt cx="2964171" cy="785452"/>
          </a:xfrm>
        </p:grpSpPr>
        <p:sp>
          <p:nvSpPr>
            <p:cNvPr name="Freeform 5" id="5"/>
            <p:cNvSpPr/>
            <p:nvPr/>
          </p:nvSpPr>
          <p:spPr>
            <a:xfrm flipH="false" flipV="false" rot="0">
              <a:off x="0" y="0"/>
              <a:ext cx="2964171" cy="785452"/>
            </a:xfrm>
            <a:custGeom>
              <a:avLst/>
              <a:gdLst/>
              <a:ahLst/>
              <a:cxnLst/>
              <a:rect r="r" b="b" t="t" l="l"/>
              <a:pathLst>
                <a:path h="785452" w="2964171">
                  <a:moveTo>
                    <a:pt x="0" y="0"/>
                  </a:moveTo>
                  <a:lnTo>
                    <a:pt x="2964171" y="0"/>
                  </a:lnTo>
                  <a:lnTo>
                    <a:pt x="2964171" y="785452"/>
                  </a:lnTo>
                  <a:lnTo>
                    <a:pt x="0" y="785452"/>
                  </a:lnTo>
                  <a:close/>
                </a:path>
              </a:pathLst>
            </a:custGeom>
            <a:solidFill>
              <a:srgbClr val="3C6499">
                <a:alpha val="69804"/>
              </a:srgbClr>
            </a:solidFill>
          </p:spPr>
        </p:sp>
        <p:sp>
          <p:nvSpPr>
            <p:cNvPr name="TextBox 6" id="6"/>
            <p:cNvSpPr txBox="true"/>
            <p:nvPr/>
          </p:nvSpPr>
          <p:spPr>
            <a:xfrm>
              <a:off x="0" y="-38100"/>
              <a:ext cx="2964171" cy="823552"/>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124451" y="-13368"/>
            <a:ext cx="3207206" cy="2405630"/>
            <a:chOff x="0" y="0"/>
            <a:chExt cx="717691" cy="538318"/>
          </a:xfrm>
        </p:grpSpPr>
        <p:sp>
          <p:nvSpPr>
            <p:cNvPr name="Freeform 8" id="8"/>
            <p:cNvSpPr/>
            <p:nvPr/>
          </p:nvSpPr>
          <p:spPr>
            <a:xfrm flipH="false" flipV="false" rot="0">
              <a:off x="0" y="0"/>
              <a:ext cx="717691" cy="538318"/>
            </a:xfrm>
            <a:custGeom>
              <a:avLst/>
              <a:gdLst/>
              <a:ahLst/>
              <a:cxnLst/>
              <a:rect r="r" b="b" t="t" l="l"/>
              <a:pathLst>
                <a:path h="538318" w="717691">
                  <a:moveTo>
                    <a:pt x="0" y="0"/>
                  </a:moveTo>
                  <a:lnTo>
                    <a:pt x="717691" y="0"/>
                  </a:lnTo>
                  <a:lnTo>
                    <a:pt x="717691" y="538318"/>
                  </a:lnTo>
                  <a:lnTo>
                    <a:pt x="0" y="538318"/>
                  </a:lnTo>
                  <a:close/>
                </a:path>
              </a:pathLst>
            </a:custGeom>
            <a:solidFill>
              <a:srgbClr val="80CBD8">
                <a:alpha val="69804"/>
              </a:srgbClr>
            </a:solidFill>
          </p:spPr>
        </p:sp>
        <p:sp>
          <p:nvSpPr>
            <p:cNvPr name="TextBox 9" id="9"/>
            <p:cNvSpPr txBox="true"/>
            <p:nvPr/>
          </p:nvSpPr>
          <p:spPr>
            <a:xfrm>
              <a:off x="0" y="-38100"/>
              <a:ext cx="717691" cy="576418"/>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9752033" y="567851"/>
            <a:ext cx="8115300" cy="982980"/>
          </a:xfrm>
          <a:prstGeom prst="rect">
            <a:avLst/>
          </a:prstGeom>
        </p:spPr>
        <p:txBody>
          <a:bodyPr anchor="t" rtlCol="false" tIns="0" lIns="0" bIns="0" rIns="0">
            <a:spAutoFit/>
          </a:bodyPr>
          <a:lstStyle/>
          <a:p>
            <a:pPr>
              <a:lnSpc>
                <a:spcPts val="7559"/>
              </a:lnSpc>
            </a:pPr>
            <a:r>
              <a:rPr lang="en-US" sz="6999">
                <a:solidFill>
                  <a:srgbClr val="0097B2"/>
                </a:solidFill>
                <a:latin typeface="Intro Rust"/>
              </a:rPr>
              <a:t>CONCLUSÃO</a:t>
            </a:r>
          </a:p>
        </p:txBody>
      </p:sp>
      <p:sp>
        <p:nvSpPr>
          <p:cNvPr name="TextBox 11" id="11"/>
          <p:cNvSpPr txBox="true"/>
          <p:nvPr/>
        </p:nvSpPr>
        <p:spPr>
          <a:xfrm rot="0">
            <a:off x="8221540" y="1680302"/>
            <a:ext cx="9670930" cy="5641186"/>
          </a:xfrm>
          <a:prstGeom prst="rect">
            <a:avLst/>
          </a:prstGeom>
        </p:spPr>
        <p:txBody>
          <a:bodyPr anchor="t" rtlCol="false" tIns="0" lIns="0" bIns="0" rIns="0">
            <a:spAutoFit/>
          </a:bodyPr>
          <a:lstStyle/>
          <a:p>
            <a:pPr algn="just">
              <a:lnSpc>
                <a:spcPts val="4068"/>
              </a:lnSpc>
            </a:pPr>
            <a:r>
              <a:rPr lang="en-US" sz="2906">
                <a:solidFill>
                  <a:srgbClr val="3C6499"/>
                </a:solidFill>
                <a:latin typeface="Sondos"/>
              </a:rPr>
              <a:t>Este projeto de Otimização de Receitas para Acomodações de Curto Prazo destaca a aplicabilidade prática e impacto no mercado. A jornada envolveu habilidades essenciais, como manipulação de dados em Python, criação de API com Flask e gestão eficaz no GitHub. A clareza na arquitetura do sistema e documentação ampla promovem adaptabilidade e futuras colaborações. A conclusão destaca não apenas conquistas técnicas, mas também ênfase na comunicação, organização e aprendizado contínuo. Este projeto é mais que código; é uma expressão de aprendizado, aplicação e habilidades essenciais para o profissionalismo.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631074"/>
            <a:ext cx="5899557" cy="11628162"/>
            <a:chOff x="0" y="0"/>
            <a:chExt cx="1553793" cy="3062561"/>
          </a:xfrm>
        </p:grpSpPr>
        <p:sp>
          <p:nvSpPr>
            <p:cNvPr name="Freeform 3" id="3"/>
            <p:cNvSpPr/>
            <p:nvPr/>
          </p:nvSpPr>
          <p:spPr>
            <a:xfrm flipH="false" flipV="false" rot="0">
              <a:off x="0" y="0"/>
              <a:ext cx="1553793" cy="3062561"/>
            </a:xfrm>
            <a:custGeom>
              <a:avLst/>
              <a:gdLst/>
              <a:ahLst/>
              <a:cxnLst/>
              <a:rect r="r" b="b" t="t" l="l"/>
              <a:pathLst>
                <a:path h="3062561" w="1553793">
                  <a:moveTo>
                    <a:pt x="0" y="0"/>
                  </a:moveTo>
                  <a:lnTo>
                    <a:pt x="1553793" y="0"/>
                  </a:lnTo>
                  <a:lnTo>
                    <a:pt x="1553793" y="3062561"/>
                  </a:lnTo>
                  <a:lnTo>
                    <a:pt x="0" y="3062561"/>
                  </a:lnTo>
                  <a:close/>
                </a:path>
              </a:pathLst>
            </a:custGeom>
            <a:solidFill>
              <a:srgbClr val="0097B2"/>
            </a:solidFill>
          </p:spPr>
        </p:sp>
        <p:sp>
          <p:nvSpPr>
            <p:cNvPr name="TextBox 4" id="4"/>
            <p:cNvSpPr txBox="true"/>
            <p:nvPr/>
          </p:nvSpPr>
          <p:spPr>
            <a:xfrm>
              <a:off x="0" y="-57150"/>
              <a:ext cx="1553793" cy="3119711"/>
            </a:xfrm>
            <a:prstGeom prst="rect">
              <a:avLst/>
            </a:prstGeom>
          </p:spPr>
          <p:txBody>
            <a:bodyPr anchor="ctr" rtlCol="false" tIns="50800" lIns="50800" bIns="50800" rIns="50800"/>
            <a:lstStyle/>
            <a:p>
              <a:pPr algn="ctr">
                <a:lnSpc>
                  <a:spcPts val="3715"/>
                </a:lnSpc>
              </a:pPr>
            </a:p>
          </p:txBody>
        </p:sp>
      </p:grpSp>
      <p:grpSp>
        <p:nvGrpSpPr>
          <p:cNvPr name="Group 5" id="5"/>
          <p:cNvGrpSpPr/>
          <p:nvPr/>
        </p:nvGrpSpPr>
        <p:grpSpPr>
          <a:xfrm rot="10791588">
            <a:off x="15860522" y="-617290"/>
            <a:ext cx="3601342" cy="3291979"/>
            <a:chOff x="0" y="0"/>
            <a:chExt cx="859265" cy="785452"/>
          </a:xfrm>
        </p:grpSpPr>
        <p:sp>
          <p:nvSpPr>
            <p:cNvPr name="Freeform 6" id="6"/>
            <p:cNvSpPr/>
            <p:nvPr/>
          </p:nvSpPr>
          <p:spPr>
            <a:xfrm flipH="false" flipV="false" rot="0">
              <a:off x="0" y="0"/>
              <a:ext cx="859265" cy="785452"/>
            </a:xfrm>
            <a:custGeom>
              <a:avLst/>
              <a:gdLst/>
              <a:ahLst/>
              <a:cxnLst/>
              <a:rect r="r" b="b" t="t" l="l"/>
              <a:pathLst>
                <a:path h="785452" w="859265">
                  <a:moveTo>
                    <a:pt x="0" y="0"/>
                  </a:moveTo>
                  <a:lnTo>
                    <a:pt x="859265" y="0"/>
                  </a:lnTo>
                  <a:lnTo>
                    <a:pt x="859265" y="785452"/>
                  </a:lnTo>
                  <a:lnTo>
                    <a:pt x="0" y="785452"/>
                  </a:lnTo>
                  <a:close/>
                </a:path>
              </a:pathLst>
            </a:custGeom>
            <a:solidFill>
              <a:srgbClr val="80CBD8">
                <a:alpha val="69804"/>
              </a:srgbClr>
            </a:solidFill>
          </p:spPr>
        </p:sp>
        <p:sp>
          <p:nvSpPr>
            <p:cNvPr name="TextBox 7" id="7"/>
            <p:cNvSpPr txBox="true"/>
            <p:nvPr/>
          </p:nvSpPr>
          <p:spPr>
            <a:xfrm>
              <a:off x="0" y="-38100"/>
              <a:ext cx="859265" cy="823552"/>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791588">
            <a:off x="16883410" y="-899643"/>
            <a:ext cx="2809180" cy="2710668"/>
            <a:chOff x="0" y="0"/>
            <a:chExt cx="670258" cy="646754"/>
          </a:xfrm>
        </p:grpSpPr>
        <p:sp>
          <p:nvSpPr>
            <p:cNvPr name="Freeform 9" id="9"/>
            <p:cNvSpPr/>
            <p:nvPr/>
          </p:nvSpPr>
          <p:spPr>
            <a:xfrm flipH="false" flipV="false" rot="0">
              <a:off x="0" y="0"/>
              <a:ext cx="670258" cy="646754"/>
            </a:xfrm>
            <a:custGeom>
              <a:avLst/>
              <a:gdLst/>
              <a:ahLst/>
              <a:cxnLst/>
              <a:rect r="r" b="b" t="t" l="l"/>
              <a:pathLst>
                <a:path h="646754" w="670258">
                  <a:moveTo>
                    <a:pt x="0" y="0"/>
                  </a:moveTo>
                  <a:lnTo>
                    <a:pt x="670258" y="0"/>
                  </a:lnTo>
                  <a:lnTo>
                    <a:pt x="670258" y="646754"/>
                  </a:lnTo>
                  <a:lnTo>
                    <a:pt x="0" y="646754"/>
                  </a:lnTo>
                  <a:close/>
                </a:path>
              </a:pathLst>
            </a:custGeom>
            <a:solidFill>
              <a:srgbClr val="3C6499">
                <a:alpha val="69804"/>
              </a:srgbClr>
            </a:solidFill>
          </p:spPr>
        </p:sp>
        <p:sp>
          <p:nvSpPr>
            <p:cNvPr name="TextBox 10" id="10"/>
            <p:cNvSpPr txBox="true"/>
            <p:nvPr/>
          </p:nvSpPr>
          <p:spPr>
            <a:xfrm>
              <a:off x="0" y="-38100"/>
              <a:ext cx="670258" cy="68485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644486" y="1548811"/>
            <a:ext cx="9606425" cy="6972338"/>
            <a:chOff x="0" y="0"/>
            <a:chExt cx="2899410" cy="2104390"/>
          </a:xfrm>
        </p:grpSpPr>
        <p:sp>
          <p:nvSpPr>
            <p:cNvPr name="Freeform 12" id="12"/>
            <p:cNvSpPr/>
            <p:nvPr/>
          </p:nvSpPr>
          <p:spPr>
            <a:xfrm flipH="false" flipV="false" rot="0">
              <a:off x="13970" y="-1270"/>
              <a:ext cx="2903220" cy="2115820"/>
            </a:xfrm>
            <a:custGeom>
              <a:avLst/>
              <a:gdLst/>
              <a:ahLst/>
              <a:cxnLst/>
              <a:rect r="r" b="b" t="t" l="l"/>
              <a:pathLst>
                <a:path h="2115820" w="2903220">
                  <a:moveTo>
                    <a:pt x="2881630" y="800100"/>
                  </a:moveTo>
                  <a:cubicBezTo>
                    <a:pt x="2880360" y="624840"/>
                    <a:pt x="2870200" y="412750"/>
                    <a:pt x="2870200" y="222250"/>
                  </a:cubicBezTo>
                  <a:cubicBezTo>
                    <a:pt x="2870200" y="170180"/>
                    <a:pt x="2868930" y="66040"/>
                    <a:pt x="2862580" y="13970"/>
                  </a:cubicBezTo>
                  <a:cubicBezTo>
                    <a:pt x="2710180" y="13970"/>
                    <a:pt x="2546350" y="1270"/>
                    <a:pt x="2392680" y="1270"/>
                  </a:cubicBezTo>
                  <a:cubicBezTo>
                    <a:pt x="1593850" y="3810"/>
                    <a:pt x="802640" y="0"/>
                    <a:pt x="5080" y="1270"/>
                  </a:cubicBezTo>
                  <a:cubicBezTo>
                    <a:pt x="5080" y="171450"/>
                    <a:pt x="0" y="360680"/>
                    <a:pt x="1270" y="530860"/>
                  </a:cubicBezTo>
                  <a:cubicBezTo>
                    <a:pt x="3810" y="848360"/>
                    <a:pt x="7620" y="1167130"/>
                    <a:pt x="7620" y="1484630"/>
                  </a:cubicBezTo>
                  <a:cubicBezTo>
                    <a:pt x="7620" y="1638300"/>
                    <a:pt x="6350" y="1790700"/>
                    <a:pt x="13970" y="1944370"/>
                  </a:cubicBezTo>
                  <a:cubicBezTo>
                    <a:pt x="16510" y="1993900"/>
                    <a:pt x="19050" y="2042160"/>
                    <a:pt x="24130" y="2091690"/>
                  </a:cubicBezTo>
                  <a:cubicBezTo>
                    <a:pt x="191770" y="2094230"/>
                    <a:pt x="358140" y="2098040"/>
                    <a:pt x="525780" y="2103120"/>
                  </a:cubicBezTo>
                  <a:cubicBezTo>
                    <a:pt x="971550" y="2115820"/>
                    <a:pt x="1404620" y="2095500"/>
                    <a:pt x="1864360" y="2104390"/>
                  </a:cubicBezTo>
                  <a:cubicBezTo>
                    <a:pt x="2211070" y="2110740"/>
                    <a:pt x="2551430" y="2091690"/>
                    <a:pt x="2898140" y="2091690"/>
                  </a:cubicBezTo>
                  <a:cubicBezTo>
                    <a:pt x="2898140" y="2075180"/>
                    <a:pt x="2899410" y="1978660"/>
                    <a:pt x="2900680" y="1962150"/>
                  </a:cubicBezTo>
                  <a:cubicBezTo>
                    <a:pt x="2903220" y="1863090"/>
                    <a:pt x="2889250" y="1677670"/>
                    <a:pt x="2890520" y="1578610"/>
                  </a:cubicBezTo>
                  <a:cubicBezTo>
                    <a:pt x="2896870" y="1170940"/>
                    <a:pt x="2884170" y="1151890"/>
                    <a:pt x="2881630" y="800100"/>
                  </a:cubicBezTo>
                  <a:close/>
                </a:path>
              </a:pathLst>
            </a:custGeom>
            <a:blipFill>
              <a:blip r:embed="rId2"/>
              <a:stretch>
                <a:fillRect l="-4511" t="0" r="-4511" b="0"/>
              </a:stretch>
            </a:blipFill>
          </p:spPr>
        </p:sp>
      </p:grpSp>
      <p:grpSp>
        <p:nvGrpSpPr>
          <p:cNvPr name="Group 13" id="13"/>
          <p:cNvGrpSpPr/>
          <p:nvPr/>
        </p:nvGrpSpPr>
        <p:grpSpPr>
          <a:xfrm rot="0">
            <a:off x="-656126" y="7508109"/>
            <a:ext cx="2160903" cy="3510018"/>
            <a:chOff x="0" y="0"/>
            <a:chExt cx="483555" cy="785452"/>
          </a:xfrm>
        </p:grpSpPr>
        <p:sp>
          <p:nvSpPr>
            <p:cNvPr name="Freeform 14" id="14"/>
            <p:cNvSpPr/>
            <p:nvPr/>
          </p:nvSpPr>
          <p:spPr>
            <a:xfrm flipH="false" flipV="false" rot="0">
              <a:off x="0" y="0"/>
              <a:ext cx="483555" cy="785452"/>
            </a:xfrm>
            <a:custGeom>
              <a:avLst/>
              <a:gdLst/>
              <a:ahLst/>
              <a:cxnLst/>
              <a:rect r="r" b="b" t="t" l="l"/>
              <a:pathLst>
                <a:path h="785452" w="483555">
                  <a:moveTo>
                    <a:pt x="0" y="0"/>
                  </a:moveTo>
                  <a:lnTo>
                    <a:pt x="483555" y="0"/>
                  </a:lnTo>
                  <a:lnTo>
                    <a:pt x="483555" y="785452"/>
                  </a:lnTo>
                  <a:lnTo>
                    <a:pt x="0" y="785452"/>
                  </a:lnTo>
                  <a:close/>
                </a:path>
              </a:pathLst>
            </a:custGeom>
            <a:solidFill>
              <a:srgbClr val="3C6499">
                <a:alpha val="69804"/>
              </a:srgbClr>
            </a:solidFill>
          </p:spPr>
        </p:sp>
        <p:sp>
          <p:nvSpPr>
            <p:cNvPr name="TextBox 15" id="15"/>
            <p:cNvSpPr txBox="true"/>
            <p:nvPr/>
          </p:nvSpPr>
          <p:spPr>
            <a:xfrm>
              <a:off x="0" y="-38100"/>
              <a:ext cx="483555" cy="823552"/>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9706167" y="1248854"/>
            <a:ext cx="783636" cy="614064"/>
          </a:xfrm>
          <a:prstGeom prst="rect">
            <a:avLst/>
          </a:prstGeom>
        </p:spPr>
        <p:txBody>
          <a:bodyPr anchor="t" rtlCol="false" tIns="0" lIns="0" bIns="0" rIns="0">
            <a:spAutoFit/>
          </a:bodyPr>
          <a:lstStyle/>
          <a:p>
            <a:pPr algn="r">
              <a:lnSpc>
                <a:spcPts val="4634"/>
              </a:lnSpc>
            </a:pPr>
            <a:r>
              <a:rPr lang="en-US" sz="4290">
                <a:solidFill>
                  <a:srgbClr val="0097B2"/>
                </a:solidFill>
                <a:latin typeface="Intro Rust"/>
              </a:rPr>
              <a:t>03</a:t>
            </a:r>
          </a:p>
        </p:txBody>
      </p:sp>
      <p:sp>
        <p:nvSpPr>
          <p:cNvPr name="TextBox 17" id="17"/>
          <p:cNvSpPr txBox="true"/>
          <p:nvPr/>
        </p:nvSpPr>
        <p:spPr>
          <a:xfrm rot="0">
            <a:off x="9706167" y="2213430"/>
            <a:ext cx="783636" cy="614064"/>
          </a:xfrm>
          <a:prstGeom prst="rect">
            <a:avLst/>
          </a:prstGeom>
        </p:spPr>
        <p:txBody>
          <a:bodyPr anchor="t" rtlCol="false" tIns="0" lIns="0" bIns="0" rIns="0">
            <a:spAutoFit/>
          </a:bodyPr>
          <a:lstStyle/>
          <a:p>
            <a:pPr algn="r">
              <a:lnSpc>
                <a:spcPts val="4634"/>
              </a:lnSpc>
            </a:pPr>
            <a:r>
              <a:rPr lang="en-US" sz="4290">
                <a:solidFill>
                  <a:srgbClr val="0097B2"/>
                </a:solidFill>
                <a:latin typeface="Intro Rust"/>
              </a:rPr>
              <a:t>04</a:t>
            </a:r>
          </a:p>
        </p:txBody>
      </p:sp>
      <p:sp>
        <p:nvSpPr>
          <p:cNvPr name="TextBox 18" id="18"/>
          <p:cNvSpPr txBox="true"/>
          <p:nvPr/>
        </p:nvSpPr>
        <p:spPr>
          <a:xfrm rot="0">
            <a:off x="9706167" y="3178006"/>
            <a:ext cx="783636" cy="614064"/>
          </a:xfrm>
          <a:prstGeom prst="rect">
            <a:avLst/>
          </a:prstGeom>
        </p:spPr>
        <p:txBody>
          <a:bodyPr anchor="t" rtlCol="false" tIns="0" lIns="0" bIns="0" rIns="0">
            <a:spAutoFit/>
          </a:bodyPr>
          <a:lstStyle/>
          <a:p>
            <a:pPr algn="r">
              <a:lnSpc>
                <a:spcPts val="4634"/>
              </a:lnSpc>
            </a:pPr>
            <a:r>
              <a:rPr lang="en-US" sz="4290">
                <a:solidFill>
                  <a:srgbClr val="0097B2"/>
                </a:solidFill>
                <a:latin typeface="Intro Rust"/>
              </a:rPr>
              <a:t>05</a:t>
            </a:r>
          </a:p>
        </p:txBody>
      </p:sp>
      <p:sp>
        <p:nvSpPr>
          <p:cNvPr name="TextBox 19" id="19"/>
          <p:cNvSpPr txBox="true"/>
          <p:nvPr/>
        </p:nvSpPr>
        <p:spPr>
          <a:xfrm rot="0">
            <a:off x="9706167" y="4142582"/>
            <a:ext cx="783636" cy="614064"/>
          </a:xfrm>
          <a:prstGeom prst="rect">
            <a:avLst/>
          </a:prstGeom>
        </p:spPr>
        <p:txBody>
          <a:bodyPr anchor="t" rtlCol="false" tIns="0" lIns="0" bIns="0" rIns="0">
            <a:spAutoFit/>
          </a:bodyPr>
          <a:lstStyle/>
          <a:p>
            <a:pPr algn="r">
              <a:lnSpc>
                <a:spcPts val="4634"/>
              </a:lnSpc>
            </a:pPr>
            <a:r>
              <a:rPr lang="en-US" sz="4290">
                <a:solidFill>
                  <a:srgbClr val="0097B2"/>
                </a:solidFill>
                <a:latin typeface="Intro Rust"/>
              </a:rPr>
              <a:t>06</a:t>
            </a:r>
          </a:p>
        </p:txBody>
      </p:sp>
      <p:sp>
        <p:nvSpPr>
          <p:cNvPr name="TextBox 20" id="20"/>
          <p:cNvSpPr txBox="true"/>
          <p:nvPr/>
        </p:nvSpPr>
        <p:spPr>
          <a:xfrm rot="0">
            <a:off x="9706167" y="5107159"/>
            <a:ext cx="783636" cy="614064"/>
          </a:xfrm>
          <a:prstGeom prst="rect">
            <a:avLst/>
          </a:prstGeom>
        </p:spPr>
        <p:txBody>
          <a:bodyPr anchor="t" rtlCol="false" tIns="0" lIns="0" bIns="0" rIns="0">
            <a:spAutoFit/>
          </a:bodyPr>
          <a:lstStyle/>
          <a:p>
            <a:pPr algn="r">
              <a:lnSpc>
                <a:spcPts val="4634"/>
              </a:lnSpc>
            </a:pPr>
            <a:r>
              <a:rPr lang="en-US" sz="4290">
                <a:solidFill>
                  <a:srgbClr val="0097B2"/>
                </a:solidFill>
                <a:latin typeface="Intro Rust"/>
              </a:rPr>
              <a:t>07</a:t>
            </a:r>
          </a:p>
        </p:txBody>
      </p:sp>
      <p:sp>
        <p:nvSpPr>
          <p:cNvPr name="TextBox 21" id="21"/>
          <p:cNvSpPr txBox="true"/>
          <p:nvPr/>
        </p:nvSpPr>
        <p:spPr>
          <a:xfrm rot="0">
            <a:off x="9706167" y="6071735"/>
            <a:ext cx="783636" cy="614064"/>
          </a:xfrm>
          <a:prstGeom prst="rect">
            <a:avLst/>
          </a:prstGeom>
        </p:spPr>
        <p:txBody>
          <a:bodyPr anchor="t" rtlCol="false" tIns="0" lIns="0" bIns="0" rIns="0">
            <a:spAutoFit/>
          </a:bodyPr>
          <a:lstStyle/>
          <a:p>
            <a:pPr algn="r">
              <a:lnSpc>
                <a:spcPts val="4634"/>
              </a:lnSpc>
            </a:pPr>
            <a:r>
              <a:rPr lang="en-US" sz="4290">
                <a:solidFill>
                  <a:srgbClr val="0097B2"/>
                </a:solidFill>
                <a:latin typeface="Intro Rust"/>
              </a:rPr>
              <a:t>08</a:t>
            </a:r>
          </a:p>
        </p:txBody>
      </p:sp>
      <p:sp>
        <p:nvSpPr>
          <p:cNvPr name="TextBox 22" id="22"/>
          <p:cNvSpPr txBox="true"/>
          <p:nvPr/>
        </p:nvSpPr>
        <p:spPr>
          <a:xfrm rot="0">
            <a:off x="9706167" y="7036311"/>
            <a:ext cx="783636" cy="614064"/>
          </a:xfrm>
          <a:prstGeom prst="rect">
            <a:avLst/>
          </a:prstGeom>
        </p:spPr>
        <p:txBody>
          <a:bodyPr anchor="t" rtlCol="false" tIns="0" lIns="0" bIns="0" rIns="0">
            <a:spAutoFit/>
          </a:bodyPr>
          <a:lstStyle/>
          <a:p>
            <a:pPr algn="r">
              <a:lnSpc>
                <a:spcPts val="4634"/>
              </a:lnSpc>
            </a:pPr>
            <a:r>
              <a:rPr lang="en-US" sz="4290">
                <a:solidFill>
                  <a:srgbClr val="0097B2"/>
                </a:solidFill>
                <a:latin typeface="Intro Rust"/>
              </a:rPr>
              <a:t>09</a:t>
            </a:r>
          </a:p>
        </p:txBody>
      </p:sp>
      <p:sp>
        <p:nvSpPr>
          <p:cNvPr name="TextBox 23" id="23"/>
          <p:cNvSpPr txBox="true"/>
          <p:nvPr/>
        </p:nvSpPr>
        <p:spPr>
          <a:xfrm rot="0">
            <a:off x="10908338" y="1339230"/>
            <a:ext cx="2185585" cy="416148"/>
          </a:xfrm>
          <a:prstGeom prst="rect">
            <a:avLst/>
          </a:prstGeom>
        </p:spPr>
        <p:txBody>
          <a:bodyPr anchor="t" rtlCol="false" tIns="0" lIns="0" bIns="0" rIns="0">
            <a:spAutoFit/>
          </a:bodyPr>
          <a:lstStyle/>
          <a:p>
            <a:pPr>
              <a:lnSpc>
                <a:spcPts val="3429"/>
              </a:lnSpc>
            </a:pPr>
            <a:r>
              <a:rPr lang="en-US" sz="2449" spc="195">
                <a:solidFill>
                  <a:srgbClr val="3C6499"/>
                </a:solidFill>
                <a:latin typeface="Sondos"/>
              </a:rPr>
              <a:t>INTRODUÇÃO</a:t>
            </a:r>
          </a:p>
        </p:txBody>
      </p:sp>
      <p:sp>
        <p:nvSpPr>
          <p:cNvPr name="TextBox 24" id="24"/>
          <p:cNvSpPr txBox="true"/>
          <p:nvPr/>
        </p:nvSpPr>
        <p:spPr>
          <a:xfrm rot="0">
            <a:off x="10908338" y="2302000"/>
            <a:ext cx="2185585" cy="416148"/>
          </a:xfrm>
          <a:prstGeom prst="rect">
            <a:avLst/>
          </a:prstGeom>
        </p:spPr>
        <p:txBody>
          <a:bodyPr anchor="t" rtlCol="false" tIns="0" lIns="0" bIns="0" rIns="0">
            <a:spAutoFit/>
          </a:bodyPr>
          <a:lstStyle/>
          <a:p>
            <a:pPr>
              <a:lnSpc>
                <a:spcPts val="3429"/>
              </a:lnSpc>
            </a:pPr>
            <a:r>
              <a:rPr lang="en-US" sz="2449" spc="195">
                <a:solidFill>
                  <a:srgbClr val="3C6499"/>
                </a:solidFill>
                <a:latin typeface="Sondos"/>
              </a:rPr>
              <a:t>OBJETIVOS</a:t>
            </a:r>
          </a:p>
        </p:txBody>
      </p:sp>
      <p:sp>
        <p:nvSpPr>
          <p:cNvPr name="TextBox 25" id="25"/>
          <p:cNvSpPr txBox="true"/>
          <p:nvPr/>
        </p:nvSpPr>
        <p:spPr>
          <a:xfrm rot="0">
            <a:off x="10908338" y="3264770"/>
            <a:ext cx="3024560" cy="416148"/>
          </a:xfrm>
          <a:prstGeom prst="rect">
            <a:avLst/>
          </a:prstGeom>
        </p:spPr>
        <p:txBody>
          <a:bodyPr anchor="t" rtlCol="false" tIns="0" lIns="0" bIns="0" rIns="0">
            <a:spAutoFit/>
          </a:bodyPr>
          <a:lstStyle/>
          <a:p>
            <a:pPr>
              <a:lnSpc>
                <a:spcPts val="3429"/>
              </a:lnSpc>
            </a:pPr>
            <a:r>
              <a:rPr lang="en-US" sz="2449" spc="195">
                <a:solidFill>
                  <a:srgbClr val="3C6499"/>
                </a:solidFill>
                <a:latin typeface="Sondos"/>
              </a:rPr>
              <a:t>RESUMO DO DESAFIO</a:t>
            </a:r>
          </a:p>
        </p:txBody>
      </p:sp>
      <p:sp>
        <p:nvSpPr>
          <p:cNvPr name="TextBox 26" id="26"/>
          <p:cNvSpPr txBox="true"/>
          <p:nvPr/>
        </p:nvSpPr>
        <p:spPr>
          <a:xfrm rot="0">
            <a:off x="10908338" y="3960283"/>
            <a:ext cx="4352708" cy="1277652"/>
          </a:xfrm>
          <a:prstGeom prst="rect">
            <a:avLst/>
          </a:prstGeom>
        </p:spPr>
        <p:txBody>
          <a:bodyPr anchor="t" rtlCol="false" tIns="0" lIns="0" bIns="0" rIns="0">
            <a:spAutoFit/>
          </a:bodyPr>
          <a:lstStyle/>
          <a:p>
            <a:pPr>
              <a:lnSpc>
                <a:spcPts val="3429"/>
              </a:lnSpc>
            </a:pPr>
            <a:r>
              <a:rPr lang="en-US" sz="2449" spc="195">
                <a:solidFill>
                  <a:srgbClr val="3C6499"/>
                </a:solidFill>
                <a:latin typeface="Sondos"/>
              </a:rPr>
              <a:t>DESENVOLVIMENTO - DATA HANDLING AND ANALYSIS</a:t>
            </a:r>
          </a:p>
          <a:p>
            <a:pPr>
              <a:lnSpc>
                <a:spcPts val="3429"/>
              </a:lnSpc>
            </a:pPr>
          </a:p>
        </p:txBody>
      </p:sp>
      <p:sp>
        <p:nvSpPr>
          <p:cNvPr name="TextBox 27" id="27"/>
          <p:cNvSpPr txBox="true"/>
          <p:nvPr/>
        </p:nvSpPr>
        <p:spPr>
          <a:xfrm rot="0">
            <a:off x="10908338" y="5190310"/>
            <a:ext cx="3875955" cy="846900"/>
          </a:xfrm>
          <a:prstGeom prst="rect">
            <a:avLst/>
          </a:prstGeom>
        </p:spPr>
        <p:txBody>
          <a:bodyPr anchor="t" rtlCol="false" tIns="0" lIns="0" bIns="0" rIns="0">
            <a:spAutoFit/>
          </a:bodyPr>
          <a:lstStyle/>
          <a:p>
            <a:pPr>
              <a:lnSpc>
                <a:spcPts val="3429"/>
              </a:lnSpc>
            </a:pPr>
            <a:r>
              <a:rPr lang="en-US" sz="2449" spc="195">
                <a:solidFill>
                  <a:srgbClr val="3C6499"/>
                </a:solidFill>
                <a:latin typeface="Sondos"/>
              </a:rPr>
              <a:t>DESENVOLVIMENTO - API</a:t>
            </a:r>
          </a:p>
          <a:p>
            <a:pPr>
              <a:lnSpc>
                <a:spcPts val="3429"/>
              </a:lnSpc>
            </a:pPr>
          </a:p>
        </p:txBody>
      </p:sp>
      <p:sp>
        <p:nvSpPr>
          <p:cNvPr name="TextBox 28" id="28"/>
          <p:cNvSpPr txBox="true"/>
          <p:nvPr/>
        </p:nvSpPr>
        <p:spPr>
          <a:xfrm rot="0">
            <a:off x="10908338" y="6153080"/>
            <a:ext cx="2185585" cy="846900"/>
          </a:xfrm>
          <a:prstGeom prst="rect">
            <a:avLst/>
          </a:prstGeom>
        </p:spPr>
        <p:txBody>
          <a:bodyPr anchor="t" rtlCol="false" tIns="0" lIns="0" bIns="0" rIns="0">
            <a:spAutoFit/>
          </a:bodyPr>
          <a:lstStyle/>
          <a:p>
            <a:pPr>
              <a:lnSpc>
                <a:spcPts val="3429"/>
              </a:lnSpc>
            </a:pPr>
            <a:r>
              <a:rPr lang="en-US" sz="2449" spc="195">
                <a:solidFill>
                  <a:srgbClr val="3C6499"/>
                </a:solidFill>
                <a:latin typeface="Sondos"/>
              </a:rPr>
              <a:t>CODE REVIEW</a:t>
            </a:r>
          </a:p>
          <a:p>
            <a:pPr>
              <a:lnSpc>
                <a:spcPts val="3429"/>
              </a:lnSpc>
            </a:pPr>
          </a:p>
        </p:txBody>
      </p:sp>
      <p:sp>
        <p:nvSpPr>
          <p:cNvPr name="TextBox 29" id="29"/>
          <p:cNvSpPr txBox="true"/>
          <p:nvPr/>
        </p:nvSpPr>
        <p:spPr>
          <a:xfrm rot="0">
            <a:off x="10908338" y="6856780"/>
            <a:ext cx="4754976" cy="1277652"/>
          </a:xfrm>
          <a:prstGeom prst="rect">
            <a:avLst/>
          </a:prstGeom>
        </p:spPr>
        <p:txBody>
          <a:bodyPr anchor="t" rtlCol="false" tIns="0" lIns="0" bIns="0" rIns="0">
            <a:spAutoFit/>
          </a:bodyPr>
          <a:lstStyle/>
          <a:p>
            <a:pPr>
              <a:lnSpc>
                <a:spcPts val="3429"/>
              </a:lnSpc>
            </a:pPr>
            <a:r>
              <a:rPr lang="en-US" sz="2449" spc="195">
                <a:solidFill>
                  <a:srgbClr val="3C6499"/>
                </a:solidFill>
                <a:latin typeface="Sondos"/>
              </a:rPr>
              <a:t>DESENVOLVIMENTO - SYSTEM ARCHITECTURE</a:t>
            </a:r>
          </a:p>
          <a:p>
            <a:pPr>
              <a:lnSpc>
                <a:spcPts val="3429"/>
              </a:lnSpc>
            </a:pPr>
          </a:p>
        </p:txBody>
      </p:sp>
      <p:sp>
        <p:nvSpPr>
          <p:cNvPr name="TextBox 30" id="30"/>
          <p:cNvSpPr txBox="true"/>
          <p:nvPr/>
        </p:nvSpPr>
        <p:spPr>
          <a:xfrm rot="0">
            <a:off x="9706167" y="8002800"/>
            <a:ext cx="783636" cy="614064"/>
          </a:xfrm>
          <a:prstGeom prst="rect">
            <a:avLst/>
          </a:prstGeom>
        </p:spPr>
        <p:txBody>
          <a:bodyPr anchor="t" rtlCol="false" tIns="0" lIns="0" bIns="0" rIns="0">
            <a:spAutoFit/>
          </a:bodyPr>
          <a:lstStyle/>
          <a:p>
            <a:pPr algn="r">
              <a:lnSpc>
                <a:spcPts val="4634"/>
              </a:lnSpc>
            </a:pPr>
            <a:r>
              <a:rPr lang="en-US" sz="4290">
                <a:solidFill>
                  <a:srgbClr val="0097B2"/>
                </a:solidFill>
                <a:latin typeface="Intro Rust"/>
              </a:rPr>
              <a:t>10</a:t>
            </a:r>
          </a:p>
        </p:txBody>
      </p:sp>
      <p:sp>
        <p:nvSpPr>
          <p:cNvPr name="TextBox 31" id="31"/>
          <p:cNvSpPr txBox="true"/>
          <p:nvPr/>
        </p:nvSpPr>
        <p:spPr>
          <a:xfrm rot="0">
            <a:off x="10908338" y="8058895"/>
            <a:ext cx="2786918" cy="416148"/>
          </a:xfrm>
          <a:prstGeom prst="rect">
            <a:avLst/>
          </a:prstGeom>
        </p:spPr>
        <p:txBody>
          <a:bodyPr anchor="t" rtlCol="false" tIns="0" lIns="0" bIns="0" rIns="0">
            <a:spAutoFit/>
          </a:bodyPr>
          <a:lstStyle/>
          <a:p>
            <a:pPr>
              <a:lnSpc>
                <a:spcPts val="3429"/>
              </a:lnSpc>
            </a:pPr>
            <a:r>
              <a:rPr lang="en-US" sz="2449" spc="195">
                <a:solidFill>
                  <a:srgbClr val="3C6499"/>
                </a:solidFill>
                <a:latin typeface="Sondos"/>
              </a:rPr>
              <a:t>TESTE DO SISTEMA</a:t>
            </a:r>
          </a:p>
        </p:txBody>
      </p:sp>
      <p:sp>
        <p:nvSpPr>
          <p:cNvPr name="TextBox 32" id="32"/>
          <p:cNvSpPr txBox="true"/>
          <p:nvPr/>
        </p:nvSpPr>
        <p:spPr>
          <a:xfrm rot="0">
            <a:off x="9584332" y="8969288"/>
            <a:ext cx="905471" cy="614064"/>
          </a:xfrm>
          <a:prstGeom prst="rect">
            <a:avLst/>
          </a:prstGeom>
        </p:spPr>
        <p:txBody>
          <a:bodyPr anchor="t" rtlCol="false" tIns="0" lIns="0" bIns="0" rIns="0">
            <a:spAutoFit/>
          </a:bodyPr>
          <a:lstStyle/>
          <a:p>
            <a:pPr algn="r">
              <a:lnSpc>
                <a:spcPts val="4634"/>
              </a:lnSpc>
            </a:pPr>
            <a:r>
              <a:rPr lang="en-US" sz="4290">
                <a:solidFill>
                  <a:srgbClr val="0097B2"/>
                </a:solidFill>
                <a:latin typeface="Intro Rust"/>
              </a:rPr>
              <a:t>11</a:t>
            </a:r>
          </a:p>
        </p:txBody>
      </p:sp>
      <p:sp>
        <p:nvSpPr>
          <p:cNvPr name="TextBox 33" id="33"/>
          <p:cNvSpPr txBox="true"/>
          <p:nvPr/>
        </p:nvSpPr>
        <p:spPr>
          <a:xfrm rot="0">
            <a:off x="10908338" y="9025384"/>
            <a:ext cx="3639930" cy="416148"/>
          </a:xfrm>
          <a:prstGeom prst="rect">
            <a:avLst/>
          </a:prstGeom>
        </p:spPr>
        <p:txBody>
          <a:bodyPr anchor="t" rtlCol="false" tIns="0" lIns="0" bIns="0" rIns="0">
            <a:spAutoFit/>
          </a:bodyPr>
          <a:lstStyle/>
          <a:p>
            <a:pPr>
              <a:lnSpc>
                <a:spcPts val="3429"/>
              </a:lnSpc>
            </a:pPr>
            <a:r>
              <a:rPr lang="en-US" sz="2449" spc="195">
                <a:solidFill>
                  <a:srgbClr val="3C6499"/>
                </a:solidFill>
                <a:latin typeface="Sondos"/>
              </a:rPr>
              <a:t>SUBMISSÃO E AVALIAÇÃO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048500" y="-8271531"/>
            <a:ext cx="4413657" cy="19629162"/>
            <a:chOff x="0" y="0"/>
            <a:chExt cx="1162445" cy="5169820"/>
          </a:xfrm>
        </p:grpSpPr>
        <p:sp>
          <p:nvSpPr>
            <p:cNvPr name="Freeform 3" id="3"/>
            <p:cNvSpPr/>
            <p:nvPr/>
          </p:nvSpPr>
          <p:spPr>
            <a:xfrm flipH="false" flipV="false" rot="0">
              <a:off x="0" y="0"/>
              <a:ext cx="1162445" cy="5169820"/>
            </a:xfrm>
            <a:custGeom>
              <a:avLst/>
              <a:gdLst/>
              <a:ahLst/>
              <a:cxnLst/>
              <a:rect r="r" b="b" t="t" l="l"/>
              <a:pathLst>
                <a:path h="5169820" w="1162445">
                  <a:moveTo>
                    <a:pt x="0" y="0"/>
                  </a:moveTo>
                  <a:lnTo>
                    <a:pt x="1162445" y="0"/>
                  </a:lnTo>
                  <a:lnTo>
                    <a:pt x="1162445" y="5169820"/>
                  </a:lnTo>
                  <a:lnTo>
                    <a:pt x="0" y="5169820"/>
                  </a:lnTo>
                  <a:close/>
                </a:path>
              </a:pathLst>
            </a:custGeom>
            <a:solidFill>
              <a:srgbClr val="0097B2"/>
            </a:solidFill>
          </p:spPr>
        </p:sp>
        <p:sp>
          <p:nvSpPr>
            <p:cNvPr name="TextBox 4" id="4"/>
            <p:cNvSpPr txBox="true"/>
            <p:nvPr/>
          </p:nvSpPr>
          <p:spPr>
            <a:xfrm>
              <a:off x="0" y="-57150"/>
              <a:ext cx="1162445" cy="5226970"/>
            </a:xfrm>
            <a:prstGeom prst="rect">
              <a:avLst/>
            </a:prstGeom>
          </p:spPr>
          <p:txBody>
            <a:bodyPr anchor="ctr" rtlCol="false" tIns="50800" lIns="50800" bIns="50800" rIns="50800"/>
            <a:lstStyle/>
            <a:p>
              <a:pPr algn="ctr">
                <a:lnSpc>
                  <a:spcPts val="3715"/>
                </a:lnSpc>
              </a:pPr>
            </a:p>
          </p:txBody>
        </p:sp>
      </p:grpSp>
      <p:grpSp>
        <p:nvGrpSpPr>
          <p:cNvPr name="Group 5" id="5"/>
          <p:cNvGrpSpPr/>
          <p:nvPr/>
        </p:nvGrpSpPr>
        <p:grpSpPr>
          <a:xfrm rot="10791588">
            <a:off x="15971607" y="7519177"/>
            <a:ext cx="3601342" cy="3291979"/>
            <a:chOff x="0" y="0"/>
            <a:chExt cx="859265" cy="785452"/>
          </a:xfrm>
        </p:grpSpPr>
        <p:sp>
          <p:nvSpPr>
            <p:cNvPr name="Freeform 6" id="6"/>
            <p:cNvSpPr/>
            <p:nvPr/>
          </p:nvSpPr>
          <p:spPr>
            <a:xfrm flipH="false" flipV="false" rot="0">
              <a:off x="0" y="0"/>
              <a:ext cx="859265" cy="785452"/>
            </a:xfrm>
            <a:custGeom>
              <a:avLst/>
              <a:gdLst/>
              <a:ahLst/>
              <a:cxnLst/>
              <a:rect r="r" b="b" t="t" l="l"/>
              <a:pathLst>
                <a:path h="785452" w="859265">
                  <a:moveTo>
                    <a:pt x="0" y="0"/>
                  </a:moveTo>
                  <a:lnTo>
                    <a:pt x="859265" y="0"/>
                  </a:lnTo>
                  <a:lnTo>
                    <a:pt x="859265" y="785452"/>
                  </a:lnTo>
                  <a:lnTo>
                    <a:pt x="0" y="785452"/>
                  </a:lnTo>
                  <a:close/>
                </a:path>
              </a:pathLst>
            </a:custGeom>
            <a:solidFill>
              <a:srgbClr val="80CBD8">
                <a:alpha val="69804"/>
              </a:srgbClr>
            </a:solidFill>
          </p:spPr>
        </p:sp>
        <p:sp>
          <p:nvSpPr>
            <p:cNvPr name="TextBox 7" id="7"/>
            <p:cNvSpPr txBox="true"/>
            <p:nvPr/>
          </p:nvSpPr>
          <p:spPr>
            <a:xfrm>
              <a:off x="0" y="-38100"/>
              <a:ext cx="859265" cy="823552"/>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791588">
            <a:off x="3344916" y="8933822"/>
            <a:ext cx="2630710" cy="3291979"/>
            <a:chOff x="0" y="0"/>
            <a:chExt cx="627676" cy="785452"/>
          </a:xfrm>
        </p:grpSpPr>
        <p:sp>
          <p:nvSpPr>
            <p:cNvPr name="Freeform 9" id="9"/>
            <p:cNvSpPr/>
            <p:nvPr/>
          </p:nvSpPr>
          <p:spPr>
            <a:xfrm flipH="false" flipV="false" rot="0">
              <a:off x="0" y="0"/>
              <a:ext cx="627676" cy="785452"/>
            </a:xfrm>
            <a:custGeom>
              <a:avLst/>
              <a:gdLst/>
              <a:ahLst/>
              <a:cxnLst/>
              <a:rect r="r" b="b" t="t" l="l"/>
              <a:pathLst>
                <a:path h="785452" w="627676">
                  <a:moveTo>
                    <a:pt x="0" y="0"/>
                  </a:moveTo>
                  <a:lnTo>
                    <a:pt x="627676" y="0"/>
                  </a:lnTo>
                  <a:lnTo>
                    <a:pt x="627676" y="785452"/>
                  </a:lnTo>
                  <a:lnTo>
                    <a:pt x="0" y="785452"/>
                  </a:lnTo>
                  <a:close/>
                </a:path>
              </a:pathLst>
            </a:custGeom>
            <a:solidFill>
              <a:srgbClr val="80CBD8">
                <a:alpha val="69804"/>
              </a:srgbClr>
            </a:solidFill>
          </p:spPr>
        </p:sp>
        <p:sp>
          <p:nvSpPr>
            <p:cNvPr name="TextBox 10" id="10"/>
            <p:cNvSpPr txBox="true"/>
            <p:nvPr/>
          </p:nvSpPr>
          <p:spPr>
            <a:xfrm>
              <a:off x="0" y="-38100"/>
              <a:ext cx="627676" cy="823552"/>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10791588">
            <a:off x="14598840" y="8932738"/>
            <a:ext cx="3685850" cy="2710668"/>
            <a:chOff x="0" y="0"/>
            <a:chExt cx="879428" cy="646754"/>
          </a:xfrm>
        </p:grpSpPr>
        <p:sp>
          <p:nvSpPr>
            <p:cNvPr name="Freeform 12" id="12"/>
            <p:cNvSpPr/>
            <p:nvPr/>
          </p:nvSpPr>
          <p:spPr>
            <a:xfrm flipH="false" flipV="false" rot="0">
              <a:off x="0" y="0"/>
              <a:ext cx="879428" cy="646754"/>
            </a:xfrm>
            <a:custGeom>
              <a:avLst/>
              <a:gdLst/>
              <a:ahLst/>
              <a:cxnLst/>
              <a:rect r="r" b="b" t="t" l="l"/>
              <a:pathLst>
                <a:path h="646754" w="879428">
                  <a:moveTo>
                    <a:pt x="0" y="0"/>
                  </a:moveTo>
                  <a:lnTo>
                    <a:pt x="879428" y="0"/>
                  </a:lnTo>
                  <a:lnTo>
                    <a:pt x="879428" y="646754"/>
                  </a:lnTo>
                  <a:lnTo>
                    <a:pt x="0" y="646754"/>
                  </a:lnTo>
                  <a:close/>
                </a:path>
              </a:pathLst>
            </a:custGeom>
            <a:solidFill>
              <a:srgbClr val="3C6499">
                <a:alpha val="69804"/>
              </a:srgbClr>
            </a:solidFill>
          </p:spPr>
        </p:sp>
        <p:sp>
          <p:nvSpPr>
            <p:cNvPr name="TextBox 13" id="13"/>
            <p:cNvSpPr txBox="true"/>
            <p:nvPr/>
          </p:nvSpPr>
          <p:spPr>
            <a:xfrm>
              <a:off x="0" y="-38100"/>
              <a:ext cx="879428" cy="684854"/>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656126" y="-903076"/>
            <a:ext cx="2160903" cy="11921204"/>
            <a:chOff x="0" y="0"/>
            <a:chExt cx="483555" cy="2667660"/>
          </a:xfrm>
        </p:grpSpPr>
        <p:sp>
          <p:nvSpPr>
            <p:cNvPr name="Freeform 15" id="15"/>
            <p:cNvSpPr/>
            <p:nvPr/>
          </p:nvSpPr>
          <p:spPr>
            <a:xfrm flipH="false" flipV="false" rot="0">
              <a:off x="0" y="0"/>
              <a:ext cx="483555" cy="2667660"/>
            </a:xfrm>
            <a:custGeom>
              <a:avLst/>
              <a:gdLst/>
              <a:ahLst/>
              <a:cxnLst/>
              <a:rect r="r" b="b" t="t" l="l"/>
              <a:pathLst>
                <a:path h="2667660" w="483555">
                  <a:moveTo>
                    <a:pt x="0" y="0"/>
                  </a:moveTo>
                  <a:lnTo>
                    <a:pt x="483555" y="0"/>
                  </a:lnTo>
                  <a:lnTo>
                    <a:pt x="483555" y="2667660"/>
                  </a:lnTo>
                  <a:lnTo>
                    <a:pt x="0" y="2667660"/>
                  </a:lnTo>
                  <a:close/>
                </a:path>
              </a:pathLst>
            </a:custGeom>
            <a:solidFill>
              <a:srgbClr val="3C6499">
                <a:alpha val="69804"/>
              </a:srgbClr>
            </a:solidFill>
          </p:spPr>
        </p:sp>
        <p:sp>
          <p:nvSpPr>
            <p:cNvPr name="TextBox 16" id="16"/>
            <p:cNvSpPr txBox="true"/>
            <p:nvPr/>
          </p:nvSpPr>
          <p:spPr>
            <a:xfrm>
              <a:off x="0" y="-38100"/>
              <a:ext cx="483555" cy="270576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0" y="2174749"/>
            <a:ext cx="5979649" cy="5340028"/>
            <a:chOff x="0" y="0"/>
            <a:chExt cx="7110595" cy="6350000"/>
          </a:xfrm>
        </p:grpSpPr>
        <p:sp>
          <p:nvSpPr>
            <p:cNvPr name="Freeform 18" id="18"/>
            <p:cNvSpPr/>
            <p:nvPr/>
          </p:nvSpPr>
          <p:spPr>
            <a:xfrm flipH="false" flipV="false" rot="0">
              <a:off x="0" y="0"/>
              <a:ext cx="7110595" cy="6350000"/>
            </a:xfrm>
            <a:custGeom>
              <a:avLst/>
              <a:gdLst/>
              <a:ahLst/>
              <a:cxnLst/>
              <a:rect r="r" b="b" t="t" l="l"/>
              <a:pathLst>
                <a:path h="6350000" w="7110595">
                  <a:moveTo>
                    <a:pt x="0" y="0"/>
                  </a:moveTo>
                  <a:lnTo>
                    <a:pt x="7110595" y="0"/>
                  </a:lnTo>
                  <a:lnTo>
                    <a:pt x="7110595" y="6350000"/>
                  </a:lnTo>
                  <a:lnTo>
                    <a:pt x="0" y="6350000"/>
                  </a:lnTo>
                  <a:close/>
                </a:path>
              </a:pathLst>
            </a:custGeom>
            <a:blipFill>
              <a:blip r:embed="rId2"/>
              <a:stretch>
                <a:fillRect l="0" t="-34035" r="0" b="-34035"/>
              </a:stretch>
            </a:blipFill>
          </p:spPr>
        </p:sp>
      </p:grpSp>
      <p:sp>
        <p:nvSpPr>
          <p:cNvPr name="TextBox 19" id="19"/>
          <p:cNvSpPr txBox="true"/>
          <p:nvPr/>
        </p:nvSpPr>
        <p:spPr>
          <a:xfrm rot="0">
            <a:off x="6838950" y="2372235"/>
            <a:ext cx="8115300" cy="982980"/>
          </a:xfrm>
          <a:prstGeom prst="rect">
            <a:avLst/>
          </a:prstGeom>
        </p:spPr>
        <p:txBody>
          <a:bodyPr anchor="t" rtlCol="false" tIns="0" lIns="0" bIns="0" rIns="0">
            <a:spAutoFit/>
          </a:bodyPr>
          <a:lstStyle/>
          <a:p>
            <a:pPr>
              <a:lnSpc>
                <a:spcPts val="7559"/>
              </a:lnSpc>
            </a:pPr>
            <a:r>
              <a:rPr lang="en-US" sz="6999">
                <a:solidFill>
                  <a:srgbClr val="E4EAF2"/>
                </a:solidFill>
                <a:latin typeface="Intro Rust"/>
              </a:rPr>
              <a:t>INTRODUÇÃO</a:t>
            </a:r>
          </a:p>
        </p:txBody>
      </p:sp>
      <p:sp>
        <p:nvSpPr>
          <p:cNvPr name="TextBox 20" id="20"/>
          <p:cNvSpPr txBox="true"/>
          <p:nvPr/>
        </p:nvSpPr>
        <p:spPr>
          <a:xfrm rot="0">
            <a:off x="6654633" y="3945466"/>
            <a:ext cx="10822000" cy="4695825"/>
          </a:xfrm>
          <a:prstGeom prst="rect">
            <a:avLst/>
          </a:prstGeom>
        </p:spPr>
        <p:txBody>
          <a:bodyPr anchor="t" rtlCol="false" tIns="0" lIns="0" bIns="0" rIns="0">
            <a:spAutoFit/>
          </a:bodyPr>
          <a:lstStyle/>
          <a:p>
            <a:pPr algn="just">
              <a:lnSpc>
                <a:spcPts val="4199"/>
              </a:lnSpc>
            </a:pPr>
          </a:p>
          <a:p>
            <a:pPr algn="just">
              <a:lnSpc>
                <a:spcPts val="4199"/>
              </a:lnSpc>
            </a:pPr>
            <a:r>
              <a:rPr lang="en-US" sz="2999">
                <a:solidFill>
                  <a:srgbClr val="3C6499"/>
                </a:solidFill>
                <a:latin typeface="Sondos"/>
              </a:rPr>
              <a:t>Apresento o projeto de otimização de distribuição de receitas para acomodações de curto prazo. Em um mercado dinâmico, essa iniciativa não só representa uma melhoria técnica, mas uma estratégia crucial para a competitividade. Ao longo desta jornada, nossa solução visa não apenas atender aos requisitos propostos, mas também posicionar a empresa para crescimento sustentável. Estou confiante de que nossa abordagem estratégica contribuirá significativamente para a eficiência operacional e o sucesso contínuo da organização.</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53824" y="575310"/>
            <a:ext cx="12318621" cy="982980"/>
          </a:xfrm>
          <a:prstGeom prst="rect">
            <a:avLst/>
          </a:prstGeom>
        </p:spPr>
        <p:txBody>
          <a:bodyPr anchor="t" rtlCol="false" tIns="0" lIns="0" bIns="0" rIns="0">
            <a:spAutoFit/>
          </a:bodyPr>
          <a:lstStyle/>
          <a:p>
            <a:pPr>
              <a:lnSpc>
                <a:spcPts val="7559"/>
              </a:lnSpc>
            </a:pPr>
            <a:r>
              <a:rPr lang="en-US" sz="6999">
                <a:solidFill>
                  <a:srgbClr val="0097B2"/>
                </a:solidFill>
                <a:latin typeface="Intro Rust"/>
              </a:rPr>
              <a:t>OBJETIVOS DO PROJETO:</a:t>
            </a:r>
          </a:p>
        </p:txBody>
      </p:sp>
      <p:sp>
        <p:nvSpPr>
          <p:cNvPr name="TextBox 3" id="3"/>
          <p:cNvSpPr txBox="true"/>
          <p:nvPr/>
        </p:nvSpPr>
        <p:spPr>
          <a:xfrm rot="0">
            <a:off x="2177324" y="1789571"/>
            <a:ext cx="12494600" cy="8553450"/>
          </a:xfrm>
          <a:prstGeom prst="rect">
            <a:avLst/>
          </a:prstGeom>
        </p:spPr>
        <p:txBody>
          <a:bodyPr anchor="t" rtlCol="false" tIns="0" lIns="0" bIns="0" rIns="0">
            <a:spAutoFit/>
          </a:bodyPr>
          <a:lstStyle/>
          <a:p>
            <a:pPr algn="just" marL="647702" indent="-323851" lvl="1">
              <a:lnSpc>
                <a:spcPts val="4500"/>
              </a:lnSpc>
              <a:buFont typeface="Arial"/>
              <a:buChar char="•"/>
            </a:pPr>
            <a:r>
              <a:rPr lang="en-US" sz="3000">
                <a:solidFill>
                  <a:srgbClr val="3C6499"/>
                </a:solidFill>
                <a:latin typeface="Sondos"/>
              </a:rPr>
              <a:t>Otimização da Distribuição de Receitas: Desenvolver uma solução que aprimore a eficiência na alocação de receitas para acomodações de curto prazo.</a:t>
            </a:r>
          </a:p>
          <a:p>
            <a:pPr algn="just" marL="647702" indent="-323851" lvl="1">
              <a:lnSpc>
                <a:spcPts val="4500"/>
              </a:lnSpc>
              <a:buFont typeface="Arial"/>
              <a:buChar char="•"/>
            </a:pPr>
            <a:r>
              <a:rPr lang="en-US" sz="3000">
                <a:solidFill>
                  <a:srgbClr val="3C6499"/>
                </a:solidFill>
                <a:latin typeface="Sondos"/>
              </a:rPr>
              <a:t>Maximização do Retorno para Proprietários e Anfitriões: Garantir uma distribuição equitativa de receitas, maximizando os ganhos para proprietários e anfitriões.</a:t>
            </a:r>
          </a:p>
          <a:p>
            <a:pPr algn="just" marL="647702" indent="-323851" lvl="1">
              <a:lnSpc>
                <a:spcPts val="4500"/>
              </a:lnSpc>
              <a:buFont typeface="Arial"/>
              <a:buChar char="•"/>
            </a:pPr>
            <a:r>
              <a:rPr lang="en-US" sz="3000">
                <a:solidFill>
                  <a:srgbClr val="3C6499"/>
                </a:solidFill>
                <a:latin typeface="Sondos"/>
              </a:rPr>
              <a:t>Flexibilidade e Escalabilidade: Criar uma solução flexível e escalável que possa se adaptar às necessidades crescentes do negócio.</a:t>
            </a:r>
          </a:p>
          <a:p>
            <a:pPr algn="just">
              <a:lnSpc>
                <a:spcPts val="4500"/>
              </a:lnSpc>
            </a:pPr>
          </a:p>
          <a:p>
            <a:pPr algn="just">
              <a:lnSpc>
                <a:spcPts val="4500"/>
              </a:lnSpc>
            </a:pPr>
            <a:r>
              <a:rPr lang="en-US" sz="3000">
                <a:solidFill>
                  <a:srgbClr val="3C6499"/>
                </a:solidFill>
                <a:latin typeface="Sondos"/>
              </a:rPr>
              <a:t>Atendimento às Necessidades do Cliente: Ao otimizar a distribuição de receitas, nossa solução visa diretamente atender às expectativas do cliente, oferecendo:</a:t>
            </a:r>
          </a:p>
          <a:p>
            <a:pPr algn="just" marL="647702" indent="-323851" lvl="1">
              <a:lnSpc>
                <a:spcPts val="4500"/>
              </a:lnSpc>
              <a:buFont typeface="Arial"/>
              <a:buChar char="•"/>
            </a:pPr>
            <a:r>
              <a:rPr lang="en-US" sz="3000">
                <a:solidFill>
                  <a:srgbClr val="3C6499"/>
                </a:solidFill>
                <a:latin typeface="Sondos"/>
              </a:rPr>
              <a:t>Transparência na Alocação de Receitas,</a:t>
            </a:r>
          </a:p>
          <a:p>
            <a:pPr algn="just" marL="647702" indent="-323851" lvl="1">
              <a:lnSpc>
                <a:spcPts val="4500"/>
              </a:lnSpc>
              <a:buFont typeface="Arial"/>
              <a:buChar char="•"/>
            </a:pPr>
            <a:r>
              <a:rPr lang="en-US" sz="3000">
                <a:solidFill>
                  <a:srgbClr val="3C6499"/>
                </a:solidFill>
                <a:latin typeface="Sondos"/>
              </a:rPr>
              <a:t>Maximização de Ganhos para Todos os Stakeholders,</a:t>
            </a:r>
          </a:p>
          <a:p>
            <a:pPr algn="just" marL="647702" indent="-323851" lvl="1">
              <a:lnSpc>
                <a:spcPts val="4500"/>
              </a:lnSpc>
              <a:buFont typeface="Arial"/>
              <a:buChar char="•"/>
            </a:pPr>
            <a:r>
              <a:rPr lang="en-US" sz="3000">
                <a:solidFill>
                  <a:srgbClr val="3C6499"/>
                </a:solidFill>
                <a:latin typeface="Sondos"/>
              </a:rPr>
              <a:t>Adaptação Facilitada a Mudanças de Demanda.</a:t>
            </a:r>
          </a:p>
          <a:p>
            <a:pPr algn="just">
              <a:lnSpc>
                <a:spcPts val="4500"/>
              </a:lnSpc>
            </a:pPr>
          </a:p>
        </p:txBody>
      </p:sp>
      <p:grpSp>
        <p:nvGrpSpPr>
          <p:cNvPr name="Group 4" id="4"/>
          <p:cNvGrpSpPr/>
          <p:nvPr/>
        </p:nvGrpSpPr>
        <p:grpSpPr>
          <a:xfrm rot="0">
            <a:off x="15967586" y="-631074"/>
            <a:ext cx="2949778" cy="8694462"/>
            <a:chOff x="0" y="0"/>
            <a:chExt cx="776896" cy="2289899"/>
          </a:xfrm>
        </p:grpSpPr>
        <p:sp>
          <p:nvSpPr>
            <p:cNvPr name="Freeform 5" id="5"/>
            <p:cNvSpPr/>
            <p:nvPr/>
          </p:nvSpPr>
          <p:spPr>
            <a:xfrm flipH="false" flipV="false" rot="0">
              <a:off x="0" y="0"/>
              <a:ext cx="776896" cy="2289900"/>
            </a:xfrm>
            <a:custGeom>
              <a:avLst/>
              <a:gdLst/>
              <a:ahLst/>
              <a:cxnLst/>
              <a:rect r="r" b="b" t="t" l="l"/>
              <a:pathLst>
                <a:path h="2289900" w="776896">
                  <a:moveTo>
                    <a:pt x="0" y="0"/>
                  </a:moveTo>
                  <a:lnTo>
                    <a:pt x="776896" y="0"/>
                  </a:lnTo>
                  <a:lnTo>
                    <a:pt x="776896" y="2289900"/>
                  </a:lnTo>
                  <a:lnTo>
                    <a:pt x="0" y="2289900"/>
                  </a:lnTo>
                  <a:close/>
                </a:path>
              </a:pathLst>
            </a:custGeom>
            <a:solidFill>
              <a:srgbClr val="0097B2"/>
            </a:solidFill>
          </p:spPr>
        </p:sp>
        <p:sp>
          <p:nvSpPr>
            <p:cNvPr name="TextBox 6" id="6"/>
            <p:cNvSpPr txBox="true"/>
            <p:nvPr/>
          </p:nvSpPr>
          <p:spPr>
            <a:xfrm>
              <a:off x="0" y="-57150"/>
              <a:ext cx="776896" cy="2347049"/>
            </a:xfrm>
            <a:prstGeom prst="rect">
              <a:avLst/>
            </a:prstGeom>
          </p:spPr>
          <p:txBody>
            <a:bodyPr anchor="ctr" rtlCol="false" tIns="50800" lIns="50800" bIns="50800" rIns="50800"/>
            <a:lstStyle/>
            <a:p>
              <a:pPr algn="ctr">
                <a:lnSpc>
                  <a:spcPts val="3715"/>
                </a:lnSpc>
              </a:pPr>
            </a:p>
          </p:txBody>
        </p:sp>
      </p:grpSp>
      <p:grpSp>
        <p:nvGrpSpPr>
          <p:cNvPr name="Group 7" id="7"/>
          <p:cNvGrpSpPr/>
          <p:nvPr/>
        </p:nvGrpSpPr>
        <p:grpSpPr>
          <a:xfrm rot="10791588">
            <a:off x="15971607" y="3676370"/>
            <a:ext cx="3601342" cy="3291979"/>
            <a:chOff x="0" y="0"/>
            <a:chExt cx="859265" cy="785452"/>
          </a:xfrm>
        </p:grpSpPr>
        <p:sp>
          <p:nvSpPr>
            <p:cNvPr name="Freeform 8" id="8"/>
            <p:cNvSpPr/>
            <p:nvPr/>
          </p:nvSpPr>
          <p:spPr>
            <a:xfrm flipH="false" flipV="false" rot="0">
              <a:off x="0" y="0"/>
              <a:ext cx="859265" cy="785452"/>
            </a:xfrm>
            <a:custGeom>
              <a:avLst/>
              <a:gdLst/>
              <a:ahLst/>
              <a:cxnLst/>
              <a:rect r="r" b="b" t="t" l="l"/>
              <a:pathLst>
                <a:path h="785452" w="859265">
                  <a:moveTo>
                    <a:pt x="0" y="0"/>
                  </a:moveTo>
                  <a:lnTo>
                    <a:pt x="859265" y="0"/>
                  </a:lnTo>
                  <a:lnTo>
                    <a:pt x="859265" y="785452"/>
                  </a:lnTo>
                  <a:lnTo>
                    <a:pt x="0" y="785452"/>
                  </a:lnTo>
                  <a:close/>
                </a:path>
              </a:pathLst>
            </a:custGeom>
            <a:solidFill>
              <a:srgbClr val="80CBD8">
                <a:alpha val="69804"/>
              </a:srgbClr>
            </a:solidFill>
          </p:spPr>
        </p:sp>
        <p:sp>
          <p:nvSpPr>
            <p:cNvPr name="TextBox 9" id="9"/>
            <p:cNvSpPr txBox="true"/>
            <p:nvPr/>
          </p:nvSpPr>
          <p:spPr>
            <a:xfrm>
              <a:off x="0" y="-38100"/>
              <a:ext cx="859265" cy="823552"/>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10791588">
            <a:off x="16887425" y="5132627"/>
            <a:ext cx="2023359" cy="5381400"/>
            <a:chOff x="0" y="0"/>
            <a:chExt cx="482765" cy="1283979"/>
          </a:xfrm>
        </p:grpSpPr>
        <p:sp>
          <p:nvSpPr>
            <p:cNvPr name="Freeform 11" id="11"/>
            <p:cNvSpPr/>
            <p:nvPr/>
          </p:nvSpPr>
          <p:spPr>
            <a:xfrm flipH="false" flipV="false" rot="0">
              <a:off x="0" y="0"/>
              <a:ext cx="482765" cy="1283979"/>
            </a:xfrm>
            <a:custGeom>
              <a:avLst/>
              <a:gdLst/>
              <a:ahLst/>
              <a:cxnLst/>
              <a:rect r="r" b="b" t="t" l="l"/>
              <a:pathLst>
                <a:path h="1283979" w="482765">
                  <a:moveTo>
                    <a:pt x="0" y="0"/>
                  </a:moveTo>
                  <a:lnTo>
                    <a:pt x="482765" y="0"/>
                  </a:lnTo>
                  <a:lnTo>
                    <a:pt x="482765" y="1283979"/>
                  </a:lnTo>
                  <a:lnTo>
                    <a:pt x="0" y="1283979"/>
                  </a:lnTo>
                  <a:close/>
                </a:path>
              </a:pathLst>
            </a:custGeom>
            <a:solidFill>
              <a:srgbClr val="3C6499">
                <a:alpha val="69804"/>
              </a:srgbClr>
            </a:solidFill>
          </p:spPr>
        </p:sp>
        <p:sp>
          <p:nvSpPr>
            <p:cNvPr name="TextBox 12" id="12"/>
            <p:cNvSpPr txBox="true"/>
            <p:nvPr/>
          </p:nvSpPr>
          <p:spPr>
            <a:xfrm>
              <a:off x="0" y="-38100"/>
              <a:ext cx="482765" cy="1322079"/>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56126" y="6746516"/>
            <a:ext cx="2160903" cy="4271611"/>
            <a:chOff x="0" y="0"/>
            <a:chExt cx="483555" cy="955877"/>
          </a:xfrm>
        </p:grpSpPr>
        <p:sp>
          <p:nvSpPr>
            <p:cNvPr name="Freeform 14" id="14"/>
            <p:cNvSpPr/>
            <p:nvPr/>
          </p:nvSpPr>
          <p:spPr>
            <a:xfrm flipH="false" flipV="false" rot="0">
              <a:off x="0" y="0"/>
              <a:ext cx="483555" cy="955877"/>
            </a:xfrm>
            <a:custGeom>
              <a:avLst/>
              <a:gdLst/>
              <a:ahLst/>
              <a:cxnLst/>
              <a:rect r="r" b="b" t="t" l="l"/>
              <a:pathLst>
                <a:path h="955877" w="483555">
                  <a:moveTo>
                    <a:pt x="0" y="0"/>
                  </a:moveTo>
                  <a:lnTo>
                    <a:pt x="483555" y="0"/>
                  </a:lnTo>
                  <a:lnTo>
                    <a:pt x="483555" y="955877"/>
                  </a:lnTo>
                  <a:lnTo>
                    <a:pt x="0" y="955877"/>
                  </a:lnTo>
                  <a:close/>
                </a:path>
              </a:pathLst>
            </a:custGeom>
            <a:solidFill>
              <a:srgbClr val="3C6499">
                <a:alpha val="69804"/>
              </a:srgbClr>
            </a:solidFill>
          </p:spPr>
        </p:sp>
        <p:sp>
          <p:nvSpPr>
            <p:cNvPr name="TextBox 15" id="15"/>
            <p:cNvSpPr txBox="true"/>
            <p:nvPr/>
          </p:nvSpPr>
          <p:spPr>
            <a:xfrm>
              <a:off x="0" y="-38100"/>
              <a:ext cx="483555" cy="993977"/>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03145" y="3188728"/>
            <a:ext cx="5138925" cy="4114800"/>
            <a:chOff x="0" y="0"/>
            <a:chExt cx="7930439" cy="6350000"/>
          </a:xfrm>
        </p:grpSpPr>
        <p:sp>
          <p:nvSpPr>
            <p:cNvPr name="Freeform 3" id="3"/>
            <p:cNvSpPr/>
            <p:nvPr/>
          </p:nvSpPr>
          <p:spPr>
            <a:xfrm flipH="false" flipV="false" rot="0">
              <a:off x="0" y="0"/>
              <a:ext cx="7930439" cy="6350000"/>
            </a:xfrm>
            <a:custGeom>
              <a:avLst/>
              <a:gdLst/>
              <a:ahLst/>
              <a:cxnLst/>
              <a:rect r="r" b="b" t="t" l="l"/>
              <a:pathLst>
                <a:path h="6350000" w="7930439">
                  <a:moveTo>
                    <a:pt x="0" y="0"/>
                  </a:moveTo>
                  <a:lnTo>
                    <a:pt x="7930439" y="0"/>
                  </a:lnTo>
                  <a:lnTo>
                    <a:pt x="7930439" y="6350000"/>
                  </a:lnTo>
                  <a:lnTo>
                    <a:pt x="0" y="6350000"/>
                  </a:lnTo>
                  <a:close/>
                </a:path>
              </a:pathLst>
            </a:custGeom>
            <a:blipFill>
              <a:blip r:embed="rId2"/>
              <a:stretch>
                <a:fillRect l="0" t="-18192" r="-45234" b="-2653"/>
              </a:stretch>
            </a:blipFill>
          </p:spPr>
        </p:sp>
      </p:grpSp>
      <p:grpSp>
        <p:nvGrpSpPr>
          <p:cNvPr name="Group 4" id="4"/>
          <p:cNvGrpSpPr/>
          <p:nvPr/>
        </p:nvGrpSpPr>
        <p:grpSpPr>
          <a:xfrm rot="10791588">
            <a:off x="17274273" y="-107658"/>
            <a:ext cx="3601342" cy="7406792"/>
            <a:chOff x="0" y="0"/>
            <a:chExt cx="859265" cy="1767229"/>
          </a:xfrm>
        </p:grpSpPr>
        <p:sp>
          <p:nvSpPr>
            <p:cNvPr name="Freeform 5" id="5"/>
            <p:cNvSpPr/>
            <p:nvPr/>
          </p:nvSpPr>
          <p:spPr>
            <a:xfrm flipH="false" flipV="false" rot="0">
              <a:off x="0" y="0"/>
              <a:ext cx="859265" cy="1767229"/>
            </a:xfrm>
            <a:custGeom>
              <a:avLst/>
              <a:gdLst/>
              <a:ahLst/>
              <a:cxnLst/>
              <a:rect r="r" b="b" t="t" l="l"/>
              <a:pathLst>
                <a:path h="1767229" w="859265">
                  <a:moveTo>
                    <a:pt x="0" y="0"/>
                  </a:moveTo>
                  <a:lnTo>
                    <a:pt x="859265" y="0"/>
                  </a:lnTo>
                  <a:lnTo>
                    <a:pt x="859265" y="1767229"/>
                  </a:lnTo>
                  <a:lnTo>
                    <a:pt x="0" y="1767229"/>
                  </a:lnTo>
                  <a:close/>
                </a:path>
              </a:pathLst>
            </a:custGeom>
            <a:solidFill>
              <a:srgbClr val="80CBD8">
                <a:alpha val="69804"/>
              </a:srgbClr>
            </a:solidFill>
          </p:spPr>
        </p:sp>
        <p:sp>
          <p:nvSpPr>
            <p:cNvPr name="TextBox 6" id="6"/>
            <p:cNvSpPr txBox="true"/>
            <p:nvPr/>
          </p:nvSpPr>
          <p:spPr>
            <a:xfrm>
              <a:off x="0" y="-38100"/>
              <a:ext cx="859265" cy="1805329"/>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10791588">
            <a:off x="15555433" y="-834957"/>
            <a:ext cx="3511953" cy="2066767"/>
            <a:chOff x="0" y="0"/>
            <a:chExt cx="837937" cy="493122"/>
          </a:xfrm>
        </p:grpSpPr>
        <p:sp>
          <p:nvSpPr>
            <p:cNvPr name="Freeform 8" id="8"/>
            <p:cNvSpPr/>
            <p:nvPr/>
          </p:nvSpPr>
          <p:spPr>
            <a:xfrm flipH="false" flipV="false" rot="0">
              <a:off x="0" y="0"/>
              <a:ext cx="837937" cy="493122"/>
            </a:xfrm>
            <a:custGeom>
              <a:avLst/>
              <a:gdLst/>
              <a:ahLst/>
              <a:cxnLst/>
              <a:rect r="r" b="b" t="t" l="l"/>
              <a:pathLst>
                <a:path h="493122" w="837937">
                  <a:moveTo>
                    <a:pt x="0" y="0"/>
                  </a:moveTo>
                  <a:lnTo>
                    <a:pt x="837937" y="0"/>
                  </a:lnTo>
                  <a:lnTo>
                    <a:pt x="837937" y="493122"/>
                  </a:lnTo>
                  <a:lnTo>
                    <a:pt x="0" y="493122"/>
                  </a:lnTo>
                  <a:close/>
                </a:path>
              </a:pathLst>
            </a:custGeom>
            <a:solidFill>
              <a:srgbClr val="3C6499">
                <a:alpha val="69804"/>
              </a:srgbClr>
            </a:solidFill>
          </p:spPr>
        </p:sp>
        <p:sp>
          <p:nvSpPr>
            <p:cNvPr name="TextBox 9" id="9"/>
            <p:cNvSpPr txBox="true"/>
            <p:nvPr/>
          </p:nvSpPr>
          <p:spPr>
            <a:xfrm>
              <a:off x="0" y="-38100"/>
              <a:ext cx="837937" cy="531222"/>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5400000">
            <a:off x="6934200" y="1764847"/>
            <a:ext cx="4642257" cy="19629162"/>
            <a:chOff x="0" y="0"/>
            <a:chExt cx="1222652" cy="5169820"/>
          </a:xfrm>
        </p:grpSpPr>
        <p:sp>
          <p:nvSpPr>
            <p:cNvPr name="Freeform 11" id="11"/>
            <p:cNvSpPr/>
            <p:nvPr/>
          </p:nvSpPr>
          <p:spPr>
            <a:xfrm flipH="false" flipV="false" rot="0">
              <a:off x="0" y="0"/>
              <a:ext cx="1222652" cy="5169820"/>
            </a:xfrm>
            <a:custGeom>
              <a:avLst/>
              <a:gdLst/>
              <a:ahLst/>
              <a:cxnLst/>
              <a:rect r="r" b="b" t="t" l="l"/>
              <a:pathLst>
                <a:path h="5169820" w="1222652">
                  <a:moveTo>
                    <a:pt x="0" y="0"/>
                  </a:moveTo>
                  <a:lnTo>
                    <a:pt x="1222652" y="0"/>
                  </a:lnTo>
                  <a:lnTo>
                    <a:pt x="1222652" y="5169820"/>
                  </a:lnTo>
                  <a:lnTo>
                    <a:pt x="0" y="5169820"/>
                  </a:lnTo>
                  <a:close/>
                </a:path>
              </a:pathLst>
            </a:custGeom>
            <a:solidFill>
              <a:srgbClr val="0097B2"/>
            </a:solidFill>
          </p:spPr>
        </p:sp>
        <p:sp>
          <p:nvSpPr>
            <p:cNvPr name="TextBox 12" id="12"/>
            <p:cNvSpPr txBox="true"/>
            <p:nvPr/>
          </p:nvSpPr>
          <p:spPr>
            <a:xfrm>
              <a:off x="0" y="-57150"/>
              <a:ext cx="1222652" cy="5226970"/>
            </a:xfrm>
            <a:prstGeom prst="rect">
              <a:avLst/>
            </a:prstGeom>
          </p:spPr>
          <p:txBody>
            <a:bodyPr anchor="ctr" rtlCol="false" tIns="50800" lIns="50800" bIns="50800" rIns="50800"/>
            <a:lstStyle/>
            <a:p>
              <a:pPr algn="ctr">
                <a:lnSpc>
                  <a:spcPts val="3715"/>
                </a:lnSpc>
              </a:pPr>
            </a:p>
          </p:txBody>
        </p:sp>
      </p:grpSp>
      <p:grpSp>
        <p:nvGrpSpPr>
          <p:cNvPr name="Group 13" id="13"/>
          <p:cNvGrpSpPr/>
          <p:nvPr/>
        </p:nvGrpSpPr>
        <p:grpSpPr>
          <a:xfrm rot="0">
            <a:off x="-656126" y="7303528"/>
            <a:ext cx="2160903" cy="3714599"/>
            <a:chOff x="0" y="0"/>
            <a:chExt cx="483555" cy="831232"/>
          </a:xfrm>
        </p:grpSpPr>
        <p:sp>
          <p:nvSpPr>
            <p:cNvPr name="Freeform 14" id="14"/>
            <p:cNvSpPr/>
            <p:nvPr/>
          </p:nvSpPr>
          <p:spPr>
            <a:xfrm flipH="false" flipV="false" rot="0">
              <a:off x="0" y="0"/>
              <a:ext cx="483555" cy="831232"/>
            </a:xfrm>
            <a:custGeom>
              <a:avLst/>
              <a:gdLst/>
              <a:ahLst/>
              <a:cxnLst/>
              <a:rect r="r" b="b" t="t" l="l"/>
              <a:pathLst>
                <a:path h="831232" w="483555">
                  <a:moveTo>
                    <a:pt x="0" y="0"/>
                  </a:moveTo>
                  <a:lnTo>
                    <a:pt x="483555" y="0"/>
                  </a:lnTo>
                  <a:lnTo>
                    <a:pt x="483555" y="831232"/>
                  </a:lnTo>
                  <a:lnTo>
                    <a:pt x="0" y="831232"/>
                  </a:lnTo>
                  <a:close/>
                </a:path>
              </a:pathLst>
            </a:custGeom>
            <a:solidFill>
              <a:srgbClr val="3C6499">
                <a:alpha val="69804"/>
              </a:srgbClr>
            </a:solidFill>
          </p:spPr>
        </p:sp>
        <p:sp>
          <p:nvSpPr>
            <p:cNvPr name="TextBox 15" id="15"/>
            <p:cNvSpPr txBox="true"/>
            <p:nvPr/>
          </p:nvSpPr>
          <p:spPr>
            <a:xfrm>
              <a:off x="0" y="-38100"/>
              <a:ext cx="483555" cy="869332"/>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4335780" y="517128"/>
            <a:ext cx="10747449" cy="1935480"/>
          </a:xfrm>
          <a:prstGeom prst="rect">
            <a:avLst/>
          </a:prstGeom>
        </p:spPr>
        <p:txBody>
          <a:bodyPr anchor="t" rtlCol="false" tIns="0" lIns="0" bIns="0" rIns="0">
            <a:spAutoFit/>
          </a:bodyPr>
          <a:lstStyle/>
          <a:p>
            <a:pPr>
              <a:lnSpc>
                <a:spcPts val="7559"/>
              </a:lnSpc>
            </a:pPr>
            <a:r>
              <a:rPr lang="en-US" sz="6999">
                <a:solidFill>
                  <a:srgbClr val="0097B2"/>
                </a:solidFill>
                <a:latin typeface="Intro Rust"/>
              </a:rPr>
              <a:t>RESUMO DO DESAFIO</a:t>
            </a:r>
          </a:p>
          <a:p>
            <a:pPr>
              <a:lnSpc>
                <a:spcPts val="7559"/>
              </a:lnSpc>
            </a:pPr>
          </a:p>
        </p:txBody>
      </p:sp>
      <p:sp>
        <p:nvSpPr>
          <p:cNvPr name="TextBox 17" id="17"/>
          <p:cNvSpPr txBox="true"/>
          <p:nvPr/>
        </p:nvSpPr>
        <p:spPr>
          <a:xfrm rot="0">
            <a:off x="4649706" y="1485748"/>
            <a:ext cx="11907466" cy="8004822"/>
          </a:xfrm>
          <a:prstGeom prst="rect">
            <a:avLst/>
          </a:prstGeom>
        </p:spPr>
        <p:txBody>
          <a:bodyPr anchor="t" rtlCol="false" tIns="0" lIns="0" bIns="0" rIns="0">
            <a:spAutoFit/>
          </a:bodyPr>
          <a:lstStyle/>
          <a:p>
            <a:pPr>
              <a:lnSpc>
                <a:spcPts val="4882"/>
              </a:lnSpc>
            </a:pPr>
            <a:r>
              <a:rPr lang="en-US" sz="2906">
                <a:solidFill>
                  <a:srgbClr val="3C6499"/>
                </a:solidFill>
                <a:latin typeface="Sondos"/>
              </a:rPr>
              <a:t>Recapitulação dos Requisitos do Desafio: Ao enfrentarmos o desafio de otimizar a distribuição de receitas em acomodações de curto prazo, delineamos metas específicas para atingir resultados excepcionais:</a:t>
            </a:r>
          </a:p>
          <a:p>
            <a:pPr marL="627417" indent="-313709" lvl="1">
              <a:lnSpc>
                <a:spcPts val="4882"/>
              </a:lnSpc>
              <a:buFont typeface="Arial"/>
              <a:buChar char="•"/>
            </a:pPr>
            <a:r>
              <a:rPr lang="en-US" sz="2906">
                <a:solidFill>
                  <a:srgbClr val="3C6499"/>
                </a:solidFill>
                <a:latin typeface="Sondos"/>
              </a:rPr>
              <a:t>Leitura de Dados: Iniciamos criando um script Python que habilmente extrai informações cruciais de reservas em formato CSV, abrangendo desde IDs de propriedades até percentuais de comissão.</a:t>
            </a:r>
          </a:p>
          <a:p>
            <a:pPr marL="627417" indent="-313709" lvl="1">
              <a:lnSpc>
                <a:spcPts val="4882"/>
              </a:lnSpc>
              <a:buFont typeface="Arial"/>
              <a:buChar char="•"/>
            </a:pPr>
            <a:r>
              <a:rPr lang="en-US" sz="2906">
                <a:solidFill>
                  <a:srgbClr val="3C6499"/>
                </a:solidFill>
                <a:latin typeface="Sondos"/>
              </a:rPr>
              <a:t>Cálculo da Distribuição de Receitas: Projetamos uma lógica de cálculo inovadora para garantir uma distribuição equitativa de receitas entre proprietários e anfitriões, garantindo a maximização de ganhos para ambos.</a:t>
            </a:r>
          </a:p>
          <a:p>
            <a:pPr marL="627417" indent="-313709" lvl="1">
              <a:lnSpc>
                <a:spcPts val="4882"/>
              </a:lnSpc>
              <a:buFont typeface="Arial"/>
              <a:buChar char="•"/>
            </a:pPr>
            <a:r>
              <a:rPr lang="en-US" sz="2906">
                <a:solidFill>
                  <a:srgbClr val="3C6499"/>
                </a:solidFill>
                <a:latin typeface="Sondos"/>
              </a:rPr>
              <a:t>Geração de Novo CSV: Desenvolvemos uma funcionalidade inteligente para gerar um novo arquivo CSV, encapsulando a riqueza dos dados calculados em distribuições mensais.</a:t>
            </a:r>
          </a:p>
          <a:p>
            <a:pPr>
              <a:lnSpc>
                <a:spcPts val="4882"/>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188728"/>
            <a:ext cx="3693266" cy="4114800"/>
            <a:chOff x="0" y="0"/>
            <a:chExt cx="5699484" cy="6350000"/>
          </a:xfrm>
        </p:grpSpPr>
        <p:sp>
          <p:nvSpPr>
            <p:cNvPr name="Freeform 3" id="3"/>
            <p:cNvSpPr/>
            <p:nvPr/>
          </p:nvSpPr>
          <p:spPr>
            <a:xfrm flipH="false" flipV="false" rot="0">
              <a:off x="0" y="0"/>
              <a:ext cx="5699484" cy="6350000"/>
            </a:xfrm>
            <a:custGeom>
              <a:avLst/>
              <a:gdLst/>
              <a:ahLst/>
              <a:cxnLst/>
              <a:rect r="r" b="b" t="t" l="l"/>
              <a:pathLst>
                <a:path h="6350000" w="5699484">
                  <a:moveTo>
                    <a:pt x="0" y="0"/>
                  </a:moveTo>
                  <a:lnTo>
                    <a:pt x="5699484" y="0"/>
                  </a:lnTo>
                  <a:lnTo>
                    <a:pt x="5699484" y="6350000"/>
                  </a:lnTo>
                  <a:lnTo>
                    <a:pt x="0" y="6350000"/>
                  </a:lnTo>
                  <a:close/>
                </a:path>
              </a:pathLst>
            </a:custGeom>
            <a:blipFill>
              <a:blip r:embed="rId2"/>
              <a:stretch>
                <a:fillRect l="-6804" t="0" r="-60420" b="0"/>
              </a:stretch>
            </a:blipFill>
          </p:spPr>
        </p:sp>
      </p:grpSp>
      <p:grpSp>
        <p:nvGrpSpPr>
          <p:cNvPr name="Group 4" id="4"/>
          <p:cNvGrpSpPr/>
          <p:nvPr/>
        </p:nvGrpSpPr>
        <p:grpSpPr>
          <a:xfrm rot="10791588">
            <a:off x="17274273" y="-107658"/>
            <a:ext cx="3601342" cy="7406792"/>
            <a:chOff x="0" y="0"/>
            <a:chExt cx="859265" cy="1767229"/>
          </a:xfrm>
        </p:grpSpPr>
        <p:sp>
          <p:nvSpPr>
            <p:cNvPr name="Freeform 5" id="5"/>
            <p:cNvSpPr/>
            <p:nvPr/>
          </p:nvSpPr>
          <p:spPr>
            <a:xfrm flipH="false" flipV="false" rot="0">
              <a:off x="0" y="0"/>
              <a:ext cx="859265" cy="1767229"/>
            </a:xfrm>
            <a:custGeom>
              <a:avLst/>
              <a:gdLst/>
              <a:ahLst/>
              <a:cxnLst/>
              <a:rect r="r" b="b" t="t" l="l"/>
              <a:pathLst>
                <a:path h="1767229" w="859265">
                  <a:moveTo>
                    <a:pt x="0" y="0"/>
                  </a:moveTo>
                  <a:lnTo>
                    <a:pt x="859265" y="0"/>
                  </a:lnTo>
                  <a:lnTo>
                    <a:pt x="859265" y="1767229"/>
                  </a:lnTo>
                  <a:lnTo>
                    <a:pt x="0" y="1767229"/>
                  </a:lnTo>
                  <a:close/>
                </a:path>
              </a:pathLst>
            </a:custGeom>
            <a:solidFill>
              <a:srgbClr val="80CBD8">
                <a:alpha val="69804"/>
              </a:srgbClr>
            </a:solidFill>
          </p:spPr>
        </p:sp>
        <p:sp>
          <p:nvSpPr>
            <p:cNvPr name="TextBox 6" id="6"/>
            <p:cNvSpPr txBox="true"/>
            <p:nvPr/>
          </p:nvSpPr>
          <p:spPr>
            <a:xfrm>
              <a:off x="0" y="-38100"/>
              <a:ext cx="859265" cy="1805329"/>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10791588">
            <a:off x="15555433" y="-834957"/>
            <a:ext cx="3511953" cy="2066767"/>
            <a:chOff x="0" y="0"/>
            <a:chExt cx="837937" cy="493122"/>
          </a:xfrm>
        </p:grpSpPr>
        <p:sp>
          <p:nvSpPr>
            <p:cNvPr name="Freeform 8" id="8"/>
            <p:cNvSpPr/>
            <p:nvPr/>
          </p:nvSpPr>
          <p:spPr>
            <a:xfrm flipH="false" flipV="false" rot="0">
              <a:off x="0" y="0"/>
              <a:ext cx="837937" cy="493122"/>
            </a:xfrm>
            <a:custGeom>
              <a:avLst/>
              <a:gdLst/>
              <a:ahLst/>
              <a:cxnLst/>
              <a:rect r="r" b="b" t="t" l="l"/>
              <a:pathLst>
                <a:path h="493122" w="837937">
                  <a:moveTo>
                    <a:pt x="0" y="0"/>
                  </a:moveTo>
                  <a:lnTo>
                    <a:pt x="837937" y="0"/>
                  </a:lnTo>
                  <a:lnTo>
                    <a:pt x="837937" y="493122"/>
                  </a:lnTo>
                  <a:lnTo>
                    <a:pt x="0" y="493122"/>
                  </a:lnTo>
                  <a:close/>
                </a:path>
              </a:pathLst>
            </a:custGeom>
            <a:solidFill>
              <a:srgbClr val="3C6499">
                <a:alpha val="69804"/>
              </a:srgbClr>
            </a:solidFill>
          </p:spPr>
        </p:sp>
        <p:sp>
          <p:nvSpPr>
            <p:cNvPr name="TextBox 9" id="9"/>
            <p:cNvSpPr txBox="true"/>
            <p:nvPr/>
          </p:nvSpPr>
          <p:spPr>
            <a:xfrm>
              <a:off x="0" y="-38100"/>
              <a:ext cx="837937" cy="531222"/>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5400000">
            <a:off x="6934200" y="1764847"/>
            <a:ext cx="4642257" cy="19629162"/>
            <a:chOff x="0" y="0"/>
            <a:chExt cx="1222652" cy="5169820"/>
          </a:xfrm>
        </p:grpSpPr>
        <p:sp>
          <p:nvSpPr>
            <p:cNvPr name="Freeform 11" id="11"/>
            <p:cNvSpPr/>
            <p:nvPr/>
          </p:nvSpPr>
          <p:spPr>
            <a:xfrm flipH="false" flipV="false" rot="0">
              <a:off x="0" y="0"/>
              <a:ext cx="1222652" cy="5169820"/>
            </a:xfrm>
            <a:custGeom>
              <a:avLst/>
              <a:gdLst/>
              <a:ahLst/>
              <a:cxnLst/>
              <a:rect r="r" b="b" t="t" l="l"/>
              <a:pathLst>
                <a:path h="5169820" w="1222652">
                  <a:moveTo>
                    <a:pt x="0" y="0"/>
                  </a:moveTo>
                  <a:lnTo>
                    <a:pt x="1222652" y="0"/>
                  </a:lnTo>
                  <a:lnTo>
                    <a:pt x="1222652" y="5169820"/>
                  </a:lnTo>
                  <a:lnTo>
                    <a:pt x="0" y="5169820"/>
                  </a:lnTo>
                  <a:close/>
                </a:path>
              </a:pathLst>
            </a:custGeom>
            <a:solidFill>
              <a:srgbClr val="0097B2"/>
            </a:solidFill>
          </p:spPr>
        </p:sp>
        <p:sp>
          <p:nvSpPr>
            <p:cNvPr name="TextBox 12" id="12"/>
            <p:cNvSpPr txBox="true"/>
            <p:nvPr/>
          </p:nvSpPr>
          <p:spPr>
            <a:xfrm>
              <a:off x="0" y="-57150"/>
              <a:ext cx="1222652" cy="5226970"/>
            </a:xfrm>
            <a:prstGeom prst="rect">
              <a:avLst/>
            </a:prstGeom>
          </p:spPr>
          <p:txBody>
            <a:bodyPr anchor="ctr" rtlCol="false" tIns="50800" lIns="50800" bIns="50800" rIns="50800"/>
            <a:lstStyle/>
            <a:p>
              <a:pPr algn="ctr">
                <a:lnSpc>
                  <a:spcPts val="3715"/>
                </a:lnSpc>
              </a:pPr>
            </a:p>
          </p:txBody>
        </p:sp>
      </p:grpSp>
      <p:grpSp>
        <p:nvGrpSpPr>
          <p:cNvPr name="Group 13" id="13"/>
          <p:cNvGrpSpPr/>
          <p:nvPr/>
        </p:nvGrpSpPr>
        <p:grpSpPr>
          <a:xfrm rot="0">
            <a:off x="-656126" y="7303528"/>
            <a:ext cx="2160903" cy="3714599"/>
            <a:chOff x="0" y="0"/>
            <a:chExt cx="483555" cy="831232"/>
          </a:xfrm>
        </p:grpSpPr>
        <p:sp>
          <p:nvSpPr>
            <p:cNvPr name="Freeform 14" id="14"/>
            <p:cNvSpPr/>
            <p:nvPr/>
          </p:nvSpPr>
          <p:spPr>
            <a:xfrm flipH="false" flipV="false" rot="0">
              <a:off x="0" y="0"/>
              <a:ext cx="483555" cy="831232"/>
            </a:xfrm>
            <a:custGeom>
              <a:avLst/>
              <a:gdLst/>
              <a:ahLst/>
              <a:cxnLst/>
              <a:rect r="r" b="b" t="t" l="l"/>
              <a:pathLst>
                <a:path h="831232" w="483555">
                  <a:moveTo>
                    <a:pt x="0" y="0"/>
                  </a:moveTo>
                  <a:lnTo>
                    <a:pt x="483555" y="0"/>
                  </a:lnTo>
                  <a:lnTo>
                    <a:pt x="483555" y="831232"/>
                  </a:lnTo>
                  <a:lnTo>
                    <a:pt x="0" y="831232"/>
                  </a:lnTo>
                  <a:close/>
                </a:path>
              </a:pathLst>
            </a:custGeom>
            <a:solidFill>
              <a:srgbClr val="3C6499">
                <a:alpha val="69804"/>
              </a:srgbClr>
            </a:solidFill>
          </p:spPr>
        </p:sp>
        <p:sp>
          <p:nvSpPr>
            <p:cNvPr name="TextBox 15" id="15"/>
            <p:cNvSpPr txBox="true"/>
            <p:nvPr/>
          </p:nvSpPr>
          <p:spPr>
            <a:xfrm>
              <a:off x="0" y="-38100"/>
              <a:ext cx="483555" cy="869332"/>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4335780" y="517128"/>
            <a:ext cx="10747449" cy="1935480"/>
          </a:xfrm>
          <a:prstGeom prst="rect">
            <a:avLst/>
          </a:prstGeom>
        </p:spPr>
        <p:txBody>
          <a:bodyPr anchor="t" rtlCol="false" tIns="0" lIns="0" bIns="0" rIns="0">
            <a:spAutoFit/>
          </a:bodyPr>
          <a:lstStyle/>
          <a:p>
            <a:pPr>
              <a:lnSpc>
                <a:spcPts val="7559"/>
              </a:lnSpc>
            </a:pPr>
            <a:r>
              <a:rPr lang="en-US" sz="6999">
                <a:solidFill>
                  <a:srgbClr val="0097B2"/>
                </a:solidFill>
                <a:latin typeface="Intro Rust"/>
              </a:rPr>
              <a:t>RESUMO DO DESAFIO</a:t>
            </a:r>
          </a:p>
          <a:p>
            <a:pPr>
              <a:lnSpc>
                <a:spcPts val="7559"/>
              </a:lnSpc>
            </a:pPr>
          </a:p>
        </p:txBody>
      </p:sp>
      <p:sp>
        <p:nvSpPr>
          <p:cNvPr name="TextBox 17" id="17"/>
          <p:cNvSpPr txBox="true"/>
          <p:nvPr/>
        </p:nvSpPr>
        <p:spPr>
          <a:xfrm rot="0">
            <a:off x="3870005" y="1495273"/>
            <a:ext cx="13218472" cy="8250686"/>
          </a:xfrm>
          <a:prstGeom prst="rect">
            <a:avLst/>
          </a:prstGeom>
        </p:spPr>
        <p:txBody>
          <a:bodyPr anchor="t" rtlCol="false" tIns="0" lIns="0" bIns="0" rIns="0">
            <a:spAutoFit/>
          </a:bodyPr>
          <a:lstStyle/>
          <a:p>
            <a:pPr marL="566273" indent="-283136" lvl="1">
              <a:lnSpc>
                <a:spcPts val="4406"/>
              </a:lnSpc>
              <a:buFont typeface="Arial"/>
              <a:buChar char="•"/>
            </a:pPr>
            <a:r>
              <a:rPr lang="en-US" sz="2622">
                <a:solidFill>
                  <a:srgbClr val="3C6499"/>
                </a:solidFill>
                <a:latin typeface="Sondos"/>
              </a:rPr>
              <a:t>Desenvolvimento Opcional da API: Exploramos a possibilidade de criar uma API dinâmica usando Flask, oferecendo uma interface simplificada para acessar informações detalhadas de distribuição de receitas por meio de IDs de propriedades.</a:t>
            </a:r>
          </a:p>
          <a:p>
            <a:pPr marL="566273" indent="-283136" lvl="1">
              <a:lnSpc>
                <a:spcPts val="4406"/>
              </a:lnSpc>
              <a:buFont typeface="Arial"/>
              <a:buChar char="•"/>
            </a:pPr>
            <a:r>
              <a:rPr lang="en-US" sz="2622">
                <a:solidFill>
                  <a:srgbClr val="3C6499"/>
                </a:solidFill>
                <a:latin typeface="Sondos"/>
              </a:rPr>
              <a:t>Revisão de Código: Realizamos uma revisão minuciosa do código, garantindo não apenas sua funcionalidade, mas também aderência a melhores práticas, documentação robusta e tratamento eficiente de potenciais problemas.</a:t>
            </a:r>
          </a:p>
          <a:p>
            <a:pPr marL="566273" indent="-283136" lvl="1">
              <a:lnSpc>
                <a:spcPts val="4406"/>
              </a:lnSpc>
              <a:buFont typeface="Arial"/>
              <a:buChar char="•"/>
            </a:pPr>
            <a:r>
              <a:rPr lang="en-US" sz="2622">
                <a:solidFill>
                  <a:srgbClr val="3C6499"/>
                </a:solidFill>
                <a:latin typeface="Sondos"/>
              </a:rPr>
              <a:t>Diagrama de Arquitetura do Sistema: Criamos uma representação visual elegante da arquitetura do sistema, destacando componentes essenciais, incluindo armazenamento de dados, API (se implementada) e o processo de manipulação de dados.</a:t>
            </a:r>
          </a:p>
          <a:p>
            <a:pPr marL="566273" indent="-283136" lvl="1">
              <a:lnSpc>
                <a:spcPts val="4406"/>
              </a:lnSpc>
              <a:buFont typeface="Arial"/>
              <a:buChar char="•"/>
            </a:pPr>
            <a:r>
              <a:rPr lang="en-US" sz="2622">
                <a:solidFill>
                  <a:srgbClr val="3C6499"/>
                </a:solidFill>
                <a:latin typeface="Sondos"/>
              </a:rPr>
              <a:t>Preparação da Apresentação: Com todas as peças cuidadosamente alinhadas, preparamos uma apresentação que não apenas narra nossa jornada desde o desafio inicial até a solução final, mas também destaca a beleza da arquitetura por trás do sucesso.</a:t>
            </a:r>
          </a:p>
          <a:p>
            <a:pPr>
              <a:lnSpc>
                <a:spcPts val="4406"/>
              </a:lnSpc>
            </a:pPr>
            <a:r>
              <a:rPr lang="en-US" sz="2622">
                <a:solidFill>
                  <a:srgbClr val="3C6499"/>
                </a:solidFill>
                <a:latin typeface="Sondos"/>
              </a:rPr>
              <a:t>Essas etapas representam não apenas tarefas técnicas, mas conquistas estratégicas em nossa busca para otimizar receitas e fortalecer nosso posicionamento no mercado</a:t>
            </a:r>
          </a:p>
          <a:p>
            <a:pPr>
              <a:lnSpc>
                <a:spcPts val="4406"/>
              </a:lnSpc>
            </a:pP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259300" y="7508109"/>
            <a:ext cx="3896849" cy="3510018"/>
            <a:chOff x="0" y="0"/>
            <a:chExt cx="872015" cy="785452"/>
          </a:xfrm>
        </p:grpSpPr>
        <p:sp>
          <p:nvSpPr>
            <p:cNvPr name="Freeform 3" id="3"/>
            <p:cNvSpPr/>
            <p:nvPr/>
          </p:nvSpPr>
          <p:spPr>
            <a:xfrm flipH="false" flipV="false" rot="0">
              <a:off x="0" y="0"/>
              <a:ext cx="872015" cy="785452"/>
            </a:xfrm>
            <a:custGeom>
              <a:avLst/>
              <a:gdLst/>
              <a:ahLst/>
              <a:cxnLst/>
              <a:rect r="r" b="b" t="t" l="l"/>
              <a:pathLst>
                <a:path h="785452" w="872015">
                  <a:moveTo>
                    <a:pt x="0" y="0"/>
                  </a:moveTo>
                  <a:lnTo>
                    <a:pt x="872015" y="0"/>
                  </a:lnTo>
                  <a:lnTo>
                    <a:pt x="872015" y="785452"/>
                  </a:lnTo>
                  <a:lnTo>
                    <a:pt x="0" y="785452"/>
                  </a:lnTo>
                  <a:close/>
                </a:path>
              </a:pathLst>
            </a:custGeom>
            <a:solidFill>
              <a:srgbClr val="3C6499">
                <a:alpha val="69804"/>
              </a:srgbClr>
            </a:solidFill>
          </p:spPr>
        </p:sp>
        <p:sp>
          <p:nvSpPr>
            <p:cNvPr name="TextBox 4" id="4"/>
            <p:cNvSpPr txBox="true"/>
            <p:nvPr/>
          </p:nvSpPr>
          <p:spPr>
            <a:xfrm>
              <a:off x="0" y="-38100"/>
              <a:ext cx="872015" cy="82355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806610" y="-13368"/>
            <a:ext cx="3839872" cy="2792259"/>
            <a:chOff x="0" y="0"/>
            <a:chExt cx="859265" cy="624836"/>
          </a:xfrm>
        </p:grpSpPr>
        <p:sp>
          <p:nvSpPr>
            <p:cNvPr name="Freeform 6" id="6"/>
            <p:cNvSpPr/>
            <p:nvPr/>
          </p:nvSpPr>
          <p:spPr>
            <a:xfrm flipH="false" flipV="false" rot="0">
              <a:off x="0" y="0"/>
              <a:ext cx="859265" cy="624836"/>
            </a:xfrm>
            <a:custGeom>
              <a:avLst/>
              <a:gdLst/>
              <a:ahLst/>
              <a:cxnLst/>
              <a:rect r="r" b="b" t="t" l="l"/>
              <a:pathLst>
                <a:path h="624836" w="859265">
                  <a:moveTo>
                    <a:pt x="0" y="0"/>
                  </a:moveTo>
                  <a:lnTo>
                    <a:pt x="859265" y="0"/>
                  </a:lnTo>
                  <a:lnTo>
                    <a:pt x="859265" y="624836"/>
                  </a:lnTo>
                  <a:lnTo>
                    <a:pt x="0" y="624836"/>
                  </a:lnTo>
                  <a:close/>
                </a:path>
              </a:pathLst>
            </a:custGeom>
            <a:solidFill>
              <a:srgbClr val="80CBD8">
                <a:alpha val="69804"/>
              </a:srgbClr>
            </a:solidFill>
          </p:spPr>
        </p:sp>
        <p:sp>
          <p:nvSpPr>
            <p:cNvPr name="TextBox 7" id="7"/>
            <p:cNvSpPr txBox="true"/>
            <p:nvPr/>
          </p:nvSpPr>
          <p:spPr>
            <a:xfrm>
              <a:off x="0" y="-38100"/>
              <a:ext cx="859265" cy="66293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811172" y="3988828"/>
            <a:ext cx="3839872" cy="3891280"/>
            <a:chOff x="0" y="0"/>
            <a:chExt cx="859265" cy="870769"/>
          </a:xfrm>
        </p:grpSpPr>
        <p:sp>
          <p:nvSpPr>
            <p:cNvPr name="Freeform 9" id="9"/>
            <p:cNvSpPr/>
            <p:nvPr/>
          </p:nvSpPr>
          <p:spPr>
            <a:xfrm flipH="false" flipV="false" rot="0">
              <a:off x="0" y="0"/>
              <a:ext cx="859265" cy="870769"/>
            </a:xfrm>
            <a:custGeom>
              <a:avLst/>
              <a:gdLst/>
              <a:ahLst/>
              <a:cxnLst/>
              <a:rect r="r" b="b" t="t" l="l"/>
              <a:pathLst>
                <a:path h="870769" w="859265">
                  <a:moveTo>
                    <a:pt x="0" y="0"/>
                  </a:moveTo>
                  <a:lnTo>
                    <a:pt x="859265" y="0"/>
                  </a:lnTo>
                  <a:lnTo>
                    <a:pt x="859265" y="870769"/>
                  </a:lnTo>
                  <a:lnTo>
                    <a:pt x="0" y="870769"/>
                  </a:lnTo>
                  <a:close/>
                </a:path>
              </a:pathLst>
            </a:custGeom>
            <a:solidFill>
              <a:srgbClr val="80CBD8">
                <a:alpha val="69804"/>
              </a:srgbClr>
            </a:solidFill>
          </p:spPr>
        </p:sp>
        <p:sp>
          <p:nvSpPr>
            <p:cNvPr name="TextBox 10" id="10"/>
            <p:cNvSpPr txBox="true"/>
            <p:nvPr/>
          </p:nvSpPr>
          <p:spPr>
            <a:xfrm>
              <a:off x="0" y="-38100"/>
              <a:ext cx="859265" cy="908869"/>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8700" y="425633"/>
            <a:ext cx="7527650" cy="2195323"/>
          </a:xfrm>
          <a:prstGeom prst="rect">
            <a:avLst/>
          </a:prstGeom>
        </p:spPr>
        <p:txBody>
          <a:bodyPr anchor="t" rtlCol="false" tIns="0" lIns="0" bIns="0" rIns="0">
            <a:spAutoFit/>
          </a:bodyPr>
          <a:lstStyle/>
          <a:p>
            <a:pPr>
              <a:lnSpc>
                <a:spcPts val="5724"/>
              </a:lnSpc>
            </a:pPr>
            <a:r>
              <a:rPr lang="en-US" sz="5300">
                <a:solidFill>
                  <a:srgbClr val="0097B2"/>
                </a:solidFill>
                <a:latin typeface="Intro Rust"/>
              </a:rPr>
              <a:t>DESENVOLVIMENTO - DATA HANDLING AND ANALYSIS</a:t>
            </a:r>
          </a:p>
        </p:txBody>
      </p:sp>
      <p:sp>
        <p:nvSpPr>
          <p:cNvPr name="TextBox 12" id="12"/>
          <p:cNvSpPr txBox="true"/>
          <p:nvPr/>
        </p:nvSpPr>
        <p:spPr>
          <a:xfrm rot="0">
            <a:off x="1125870" y="2712216"/>
            <a:ext cx="8478521" cy="3957955"/>
          </a:xfrm>
          <a:prstGeom prst="rect">
            <a:avLst/>
          </a:prstGeom>
        </p:spPr>
        <p:txBody>
          <a:bodyPr anchor="t" rtlCol="false" tIns="0" lIns="0" bIns="0" rIns="0">
            <a:spAutoFit/>
          </a:bodyPr>
          <a:lstStyle/>
          <a:p>
            <a:pPr algn="just">
              <a:lnSpc>
                <a:spcPts val="3919"/>
              </a:lnSpc>
            </a:pPr>
            <a:r>
              <a:rPr lang="en-US" sz="2799">
                <a:solidFill>
                  <a:srgbClr val="3C6499"/>
                </a:solidFill>
                <a:latin typeface="Sondos"/>
              </a:rPr>
              <a:t>Breve Explicação da Manipulação e Análise de Dados: Na etapa crucial de manipulação e análise de dados, concentramos nossos esforços em criar um ambiente eficiente para extrair insights valiosos de conjuntos de dados complexos. Isso foi alcançado por meio do desenvolvimento do código em data_analysis.py, uma peça fundamental no nosso quebra-cabeça de otimização de receitas.</a:t>
            </a:r>
          </a:p>
        </p:txBody>
      </p:sp>
      <p:sp>
        <p:nvSpPr>
          <p:cNvPr name="TextBox 13" id="13"/>
          <p:cNvSpPr txBox="true"/>
          <p:nvPr/>
        </p:nvSpPr>
        <p:spPr>
          <a:xfrm rot="0">
            <a:off x="1125870" y="6765421"/>
            <a:ext cx="8478521" cy="2967355"/>
          </a:xfrm>
          <a:prstGeom prst="rect">
            <a:avLst/>
          </a:prstGeom>
        </p:spPr>
        <p:txBody>
          <a:bodyPr anchor="t" rtlCol="false" tIns="0" lIns="0" bIns="0" rIns="0">
            <a:spAutoFit/>
          </a:bodyPr>
          <a:lstStyle/>
          <a:p>
            <a:pPr algn="just">
              <a:lnSpc>
                <a:spcPts val="3919"/>
              </a:lnSpc>
            </a:pPr>
            <a:r>
              <a:rPr lang="en-US" sz="2799">
                <a:solidFill>
                  <a:srgbClr val="3C6499"/>
                </a:solidFill>
                <a:latin typeface="Sondos"/>
              </a:rPr>
              <a:t>Destaque para o Código em data_analysis.py: No arquivo data_analysis.py, estruturamos o processo de leitura do CSV, implementamos a lógica de cálculo da distribuição de receitas e geramos o novo arquivo CSV resultante. Cada linha de código reflete nossa abordagem cuidadosa e a busca pela eficiência.</a:t>
            </a:r>
          </a:p>
        </p:txBody>
      </p:sp>
      <p:sp>
        <p:nvSpPr>
          <p:cNvPr name="TextBox 14" id="14"/>
          <p:cNvSpPr txBox="true"/>
          <p:nvPr/>
        </p:nvSpPr>
        <p:spPr>
          <a:xfrm rot="0">
            <a:off x="10096388" y="2998633"/>
            <a:ext cx="8478521" cy="6434455"/>
          </a:xfrm>
          <a:prstGeom prst="rect">
            <a:avLst/>
          </a:prstGeom>
        </p:spPr>
        <p:txBody>
          <a:bodyPr anchor="t" rtlCol="false" tIns="0" lIns="0" bIns="0" rIns="0">
            <a:spAutoFit/>
          </a:bodyPr>
          <a:lstStyle/>
          <a:p>
            <a:pPr algn="just">
              <a:lnSpc>
                <a:spcPts val="3919"/>
              </a:lnSpc>
            </a:pPr>
            <a:r>
              <a:rPr lang="en-US" sz="2799">
                <a:solidFill>
                  <a:srgbClr val="000000"/>
                </a:solidFill>
                <a:latin typeface="Sondos"/>
              </a:rPr>
              <a:t># Trecho de Código Exemplar em data_analysis.py</a:t>
            </a:r>
          </a:p>
          <a:p>
            <a:pPr algn="just">
              <a:lnSpc>
                <a:spcPts val="3919"/>
              </a:lnSpc>
            </a:pPr>
            <a:r>
              <a:rPr lang="en-US" sz="2799">
                <a:solidFill>
                  <a:srgbClr val="000000"/>
                </a:solidFill>
                <a:latin typeface="Sondos"/>
              </a:rPr>
              <a:t>import pandas as pd</a:t>
            </a:r>
          </a:p>
          <a:p>
            <a:pPr algn="just">
              <a:lnSpc>
                <a:spcPts val="3919"/>
              </a:lnSpc>
            </a:pPr>
          </a:p>
          <a:p>
            <a:pPr algn="just">
              <a:lnSpc>
                <a:spcPts val="3919"/>
              </a:lnSpc>
            </a:pPr>
            <a:r>
              <a:rPr lang="en-US" sz="2799">
                <a:solidFill>
                  <a:srgbClr val="000000"/>
                </a:solidFill>
                <a:latin typeface="Sondos"/>
              </a:rPr>
              <a:t># Leitura do CSV</a:t>
            </a:r>
          </a:p>
          <a:p>
            <a:pPr algn="just">
              <a:lnSpc>
                <a:spcPts val="3919"/>
              </a:lnSpc>
            </a:pPr>
            <a:r>
              <a:rPr lang="en-US" sz="2799">
                <a:solidFill>
                  <a:srgbClr val="000000"/>
                </a:solidFill>
                <a:latin typeface="Sondos"/>
              </a:rPr>
              <a:t>booking_data = pd.read_csv('booking_data.csv')</a:t>
            </a:r>
          </a:p>
          <a:p>
            <a:pPr algn="just">
              <a:lnSpc>
                <a:spcPts val="3919"/>
              </a:lnSpc>
            </a:pPr>
          </a:p>
          <a:p>
            <a:pPr algn="just">
              <a:lnSpc>
                <a:spcPts val="3919"/>
              </a:lnSpc>
            </a:pPr>
            <a:r>
              <a:rPr lang="en-US" sz="2799">
                <a:solidFill>
                  <a:srgbClr val="000000"/>
                </a:solidFill>
                <a:latin typeface="Sondos"/>
              </a:rPr>
              <a:t># Lógica de Cálculo da Distribuição de Receitas</a:t>
            </a:r>
          </a:p>
          <a:p>
            <a:pPr algn="just">
              <a:lnSpc>
                <a:spcPts val="3919"/>
              </a:lnSpc>
            </a:pPr>
            <a:r>
              <a:rPr lang="en-US" sz="2799">
                <a:solidFill>
                  <a:srgbClr val="000000"/>
                </a:solidFill>
                <a:latin typeface="Sondos"/>
              </a:rPr>
              <a:t># ...</a:t>
            </a:r>
          </a:p>
          <a:p>
            <a:pPr algn="just">
              <a:lnSpc>
                <a:spcPts val="3919"/>
              </a:lnSpc>
            </a:pPr>
          </a:p>
          <a:p>
            <a:pPr algn="just">
              <a:lnSpc>
                <a:spcPts val="3919"/>
              </a:lnSpc>
            </a:pPr>
            <a:r>
              <a:rPr lang="en-US" sz="2799">
                <a:solidFill>
                  <a:srgbClr val="000000"/>
                </a:solidFill>
                <a:latin typeface="Sondos"/>
              </a:rPr>
              <a:t># Geração do Novo CSV</a:t>
            </a:r>
          </a:p>
          <a:p>
            <a:pPr algn="just">
              <a:lnSpc>
                <a:spcPts val="3919"/>
              </a:lnSpc>
            </a:pPr>
            <a:r>
              <a:rPr lang="en-US" sz="2799">
                <a:solidFill>
                  <a:srgbClr val="000000"/>
                </a:solidFill>
                <a:latin typeface="Sondos"/>
              </a:rPr>
              <a:t>booking_data.to_csv('revenue_distribution.csv', index=False)</a:t>
            </a:r>
          </a:p>
          <a:p>
            <a:pPr algn="just">
              <a:lnSpc>
                <a:spcPts val="3919"/>
              </a:lnSpc>
            </a:pP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259300" y="7508109"/>
            <a:ext cx="3896849" cy="3510018"/>
            <a:chOff x="0" y="0"/>
            <a:chExt cx="872015" cy="785452"/>
          </a:xfrm>
        </p:grpSpPr>
        <p:sp>
          <p:nvSpPr>
            <p:cNvPr name="Freeform 3" id="3"/>
            <p:cNvSpPr/>
            <p:nvPr/>
          </p:nvSpPr>
          <p:spPr>
            <a:xfrm flipH="false" flipV="false" rot="0">
              <a:off x="0" y="0"/>
              <a:ext cx="872015" cy="785452"/>
            </a:xfrm>
            <a:custGeom>
              <a:avLst/>
              <a:gdLst/>
              <a:ahLst/>
              <a:cxnLst/>
              <a:rect r="r" b="b" t="t" l="l"/>
              <a:pathLst>
                <a:path h="785452" w="872015">
                  <a:moveTo>
                    <a:pt x="0" y="0"/>
                  </a:moveTo>
                  <a:lnTo>
                    <a:pt x="872015" y="0"/>
                  </a:lnTo>
                  <a:lnTo>
                    <a:pt x="872015" y="785452"/>
                  </a:lnTo>
                  <a:lnTo>
                    <a:pt x="0" y="785452"/>
                  </a:lnTo>
                  <a:close/>
                </a:path>
              </a:pathLst>
            </a:custGeom>
            <a:solidFill>
              <a:srgbClr val="3C6499">
                <a:alpha val="69804"/>
              </a:srgbClr>
            </a:solidFill>
          </p:spPr>
        </p:sp>
        <p:sp>
          <p:nvSpPr>
            <p:cNvPr name="TextBox 4" id="4"/>
            <p:cNvSpPr txBox="true"/>
            <p:nvPr/>
          </p:nvSpPr>
          <p:spPr>
            <a:xfrm>
              <a:off x="0" y="-38100"/>
              <a:ext cx="872015" cy="82355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806610" y="-13368"/>
            <a:ext cx="3839872" cy="2792259"/>
            <a:chOff x="0" y="0"/>
            <a:chExt cx="859265" cy="624836"/>
          </a:xfrm>
        </p:grpSpPr>
        <p:sp>
          <p:nvSpPr>
            <p:cNvPr name="Freeform 6" id="6"/>
            <p:cNvSpPr/>
            <p:nvPr/>
          </p:nvSpPr>
          <p:spPr>
            <a:xfrm flipH="false" flipV="false" rot="0">
              <a:off x="0" y="0"/>
              <a:ext cx="859265" cy="624836"/>
            </a:xfrm>
            <a:custGeom>
              <a:avLst/>
              <a:gdLst/>
              <a:ahLst/>
              <a:cxnLst/>
              <a:rect r="r" b="b" t="t" l="l"/>
              <a:pathLst>
                <a:path h="624836" w="859265">
                  <a:moveTo>
                    <a:pt x="0" y="0"/>
                  </a:moveTo>
                  <a:lnTo>
                    <a:pt x="859265" y="0"/>
                  </a:lnTo>
                  <a:lnTo>
                    <a:pt x="859265" y="624836"/>
                  </a:lnTo>
                  <a:lnTo>
                    <a:pt x="0" y="624836"/>
                  </a:lnTo>
                  <a:close/>
                </a:path>
              </a:pathLst>
            </a:custGeom>
            <a:solidFill>
              <a:srgbClr val="80CBD8">
                <a:alpha val="69804"/>
              </a:srgbClr>
            </a:solidFill>
          </p:spPr>
        </p:sp>
        <p:sp>
          <p:nvSpPr>
            <p:cNvPr name="TextBox 7" id="7"/>
            <p:cNvSpPr txBox="true"/>
            <p:nvPr/>
          </p:nvSpPr>
          <p:spPr>
            <a:xfrm>
              <a:off x="0" y="-38100"/>
              <a:ext cx="859265" cy="66293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811172" y="3988828"/>
            <a:ext cx="3839872" cy="3891280"/>
            <a:chOff x="0" y="0"/>
            <a:chExt cx="859265" cy="870769"/>
          </a:xfrm>
        </p:grpSpPr>
        <p:sp>
          <p:nvSpPr>
            <p:cNvPr name="Freeform 9" id="9"/>
            <p:cNvSpPr/>
            <p:nvPr/>
          </p:nvSpPr>
          <p:spPr>
            <a:xfrm flipH="false" flipV="false" rot="0">
              <a:off x="0" y="0"/>
              <a:ext cx="859265" cy="870769"/>
            </a:xfrm>
            <a:custGeom>
              <a:avLst/>
              <a:gdLst/>
              <a:ahLst/>
              <a:cxnLst/>
              <a:rect r="r" b="b" t="t" l="l"/>
              <a:pathLst>
                <a:path h="870769" w="859265">
                  <a:moveTo>
                    <a:pt x="0" y="0"/>
                  </a:moveTo>
                  <a:lnTo>
                    <a:pt x="859265" y="0"/>
                  </a:lnTo>
                  <a:lnTo>
                    <a:pt x="859265" y="870769"/>
                  </a:lnTo>
                  <a:lnTo>
                    <a:pt x="0" y="870769"/>
                  </a:lnTo>
                  <a:close/>
                </a:path>
              </a:pathLst>
            </a:custGeom>
            <a:solidFill>
              <a:srgbClr val="80CBD8">
                <a:alpha val="69804"/>
              </a:srgbClr>
            </a:solidFill>
          </p:spPr>
        </p:sp>
        <p:sp>
          <p:nvSpPr>
            <p:cNvPr name="TextBox 10" id="10"/>
            <p:cNvSpPr txBox="true"/>
            <p:nvPr/>
          </p:nvSpPr>
          <p:spPr>
            <a:xfrm>
              <a:off x="0" y="-38100"/>
              <a:ext cx="859265" cy="908869"/>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8700" y="425633"/>
            <a:ext cx="7527650" cy="2195323"/>
          </a:xfrm>
          <a:prstGeom prst="rect">
            <a:avLst/>
          </a:prstGeom>
        </p:spPr>
        <p:txBody>
          <a:bodyPr anchor="t" rtlCol="false" tIns="0" lIns="0" bIns="0" rIns="0">
            <a:spAutoFit/>
          </a:bodyPr>
          <a:lstStyle/>
          <a:p>
            <a:pPr>
              <a:lnSpc>
                <a:spcPts val="5724"/>
              </a:lnSpc>
            </a:pPr>
            <a:r>
              <a:rPr lang="en-US" sz="5300">
                <a:solidFill>
                  <a:srgbClr val="0097B2"/>
                </a:solidFill>
                <a:latin typeface="Intro Rust"/>
              </a:rPr>
              <a:t>DESENVOLVIMENTO - DATA HANDLING AND ANALYSIS</a:t>
            </a:r>
          </a:p>
        </p:txBody>
      </p:sp>
      <p:sp>
        <p:nvSpPr>
          <p:cNvPr name="TextBox 12" id="12"/>
          <p:cNvSpPr txBox="true"/>
          <p:nvPr/>
        </p:nvSpPr>
        <p:spPr>
          <a:xfrm rot="0">
            <a:off x="1173589" y="2998633"/>
            <a:ext cx="8478521" cy="3462655"/>
          </a:xfrm>
          <a:prstGeom prst="rect">
            <a:avLst/>
          </a:prstGeom>
        </p:spPr>
        <p:txBody>
          <a:bodyPr anchor="t" rtlCol="false" tIns="0" lIns="0" bIns="0" rIns="0">
            <a:spAutoFit/>
          </a:bodyPr>
          <a:lstStyle/>
          <a:p>
            <a:pPr algn="just">
              <a:lnSpc>
                <a:spcPts val="3919"/>
              </a:lnSpc>
            </a:pPr>
            <a:r>
              <a:rPr lang="en-US" sz="2799">
                <a:solidFill>
                  <a:srgbClr val="3C6499"/>
                </a:solidFill>
                <a:latin typeface="Sondos"/>
              </a:rPr>
              <a:t>Possíveis Desafios Enfrentados Durante o Desenvolvimento: Durante o desenvolvimento, enfrentamos desafios comuns, como garantir que os dados fossem manipulados de forma precisa, considerando diferentes formatos e possíveis cenários de dados ausentes. A validação e tratamento robusto de erros foram implementados para garantir a confiabilidade da solução.</a:t>
            </a:r>
          </a:p>
        </p:txBody>
      </p:sp>
      <p:sp>
        <p:nvSpPr>
          <p:cNvPr name="TextBox 13" id="13"/>
          <p:cNvSpPr txBox="true"/>
          <p:nvPr/>
        </p:nvSpPr>
        <p:spPr>
          <a:xfrm rot="0">
            <a:off x="1173589" y="6713764"/>
            <a:ext cx="8478521" cy="2472055"/>
          </a:xfrm>
          <a:prstGeom prst="rect">
            <a:avLst/>
          </a:prstGeom>
        </p:spPr>
        <p:txBody>
          <a:bodyPr anchor="t" rtlCol="false" tIns="0" lIns="0" bIns="0" rIns="0">
            <a:spAutoFit/>
          </a:bodyPr>
          <a:lstStyle/>
          <a:p>
            <a:pPr algn="just">
              <a:lnSpc>
                <a:spcPts val="3919"/>
              </a:lnSpc>
            </a:pPr>
            <a:r>
              <a:rPr lang="en-US" sz="2799">
                <a:solidFill>
                  <a:srgbClr val="3C6499"/>
                </a:solidFill>
                <a:latin typeface="Sondos"/>
              </a:rPr>
              <a:t>Ilustração: Trecho de Código Relevante e Gráfico Simples: A seguir, apresentamos um trecho relevante de código do arquivo data_analysis.py e um gráfico simples que representa visualmente a manipulação de dados e a distribuição resultante.</a:t>
            </a:r>
          </a:p>
        </p:txBody>
      </p:sp>
      <p:sp>
        <p:nvSpPr>
          <p:cNvPr name="TextBox 14" id="14"/>
          <p:cNvSpPr txBox="true"/>
          <p:nvPr/>
        </p:nvSpPr>
        <p:spPr>
          <a:xfrm rot="0">
            <a:off x="10096388" y="3008158"/>
            <a:ext cx="6981336" cy="7442200"/>
          </a:xfrm>
          <a:prstGeom prst="rect">
            <a:avLst/>
          </a:prstGeom>
        </p:spPr>
        <p:txBody>
          <a:bodyPr anchor="t" rtlCol="false" tIns="0" lIns="0" bIns="0" rIns="0">
            <a:spAutoFit/>
          </a:bodyPr>
          <a:lstStyle/>
          <a:p>
            <a:pPr algn="just">
              <a:lnSpc>
                <a:spcPts val="3500"/>
              </a:lnSpc>
            </a:pPr>
            <a:r>
              <a:rPr lang="en-US" sz="2500">
                <a:solidFill>
                  <a:srgbClr val="000000"/>
                </a:solidFill>
                <a:latin typeface="Sondos"/>
              </a:rPr>
              <a:t># Gráfico Simples Mostrando Dados Manipulados</a:t>
            </a:r>
          </a:p>
          <a:p>
            <a:pPr algn="just">
              <a:lnSpc>
                <a:spcPts val="3500"/>
              </a:lnSpc>
            </a:pPr>
            <a:r>
              <a:rPr lang="en-US" sz="2500">
                <a:solidFill>
                  <a:srgbClr val="000000"/>
                </a:solidFill>
                <a:latin typeface="Sondos"/>
              </a:rPr>
              <a:t>import matplotlib.pyplot as plt</a:t>
            </a:r>
          </a:p>
          <a:p>
            <a:pPr algn="just">
              <a:lnSpc>
                <a:spcPts val="3500"/>
              </a:lnSpc>
            </a:pPr>
          </a:p>
          <a:p>
            <a:pPr algn="just">
              <a:lnSpc>
                <a:spcPts val="3500"/>
              </a:lnSpc>
            </a:pPr>
            <a:r>
              <a:rPr lang="en-US" sz="2500">
                <a:solidFill>
                  <a:srgbClr val="000000"/>
                </a:solidFill>
                <a:latin typeface="Sondos"/>
              </a:rPr>
              <a:t># Criação de Dados de Exemplo (substitua pelos seus dados reais)</a:t>
            </a:r>
          </a:p>
          <a:p>
            <a:pPr algn="just">
              <a:lnSpc>
                <a:spcPts val="3500"/>
              </a:lnSpc>
            </a:pPr>
            <a:r>
              <a:rPr lang="en-US" sz="2500">
                <a:solidFill>
                  <a:srgbClr val="000000"/>
                </a:solidFill>
                <a:latin typeface="Sondos"/>
              </a:rPr>
              <a:t>meses = ['Jan', 'Fev', 'Mar', 'Abr', 'Mai']</a:t>
            </a:r>
          </a:p>
          <a:p>
            <a:pPr algn="just">
              <a:lnSpc>
                <a:spcPts val="3500"/>
              </a:lnSpc>
            </a:pPr>
            <a:r>
              <a:rPr lang="en-US" sz="2500">
                <a:solidFill>
                  <a:srgbClr val="000000"/>
                </a:solidFill>
                <a:latin typeface="Sondos"/>
              </a:rPr>
              <a:t>receitas_propriedade = [10000, 12000, 8000, 15000, 11000]</a:t>
            </a:r>
          </a:p>
          <a:p>
            <a:pPr algn="just">
              <a:lnSpc>
                <a:spcPts val="3500"/>
              </a:lnSpc>
            </a:pPr>
          </a:p>
          <a:p>
            <a:pPr algn="just">
              <a:lnSpc>
                <a:spcPts val="3500"/>
              </a:lnSpc>
            </a:pPr>
            <a:r>
              <a:rPr lang="en-US" sz="2500">
                <a:solidFill>
                  <a:srgbClr val="000000"/>
                </a:solidFill>
                <a:latin typeface="Sondos"/>
              </a:rPr>
              <a:t># Plotagem do Gráfico</a:t>
            </a:r>
          </a:p>
          <a:p>
            <a:pPr algn="just">
              <a:lnSpc>
                <a:spcPts val="3500"/>
              </a:lnSpc>
            </a:pPr>
            <a:r>
              <a:rPr lang="en-US" sz="2500">
                <a:solidFill>
                  <a:srgbClr val="000000"/>
                </a:solidFill>
                <a:latin typeface="Sondos"/>
              </a:rPr>
              <a:t>plt.bar(meses, receitas_propriedade, color='blue')</a:t>
            </a:r>
          </a:p>
          <a:p>
            <a:pPr algn="just">
              <a:lnSpc>
                <a:spcPts val="3500"/>
              </a:lnSpc>
            </a:pPr>
            <a:r>
              <a:rPr lang="en-US" sz="2500">
                <a:solidFill>
                  <a:srgbClr val="000000"/>
                </a:solidFill>
                <a:latin typeface="Sondos"/>
              </a:rPr>
              <a:t>plt.xlabel('Meses')</a:t>
            </a:r>
          </a:p>
          <a:p>
            <a:pPr algn="just">
              <a:lnSpc>
                <a:spcPts val="3500"/>
              </a:lnSpc>
            </a:pPr>
            <a:r>
              <a:rPr lang="en-US" sz="2500">
                <a:solidFill>
                  <a:srgbClr val="000000"/>
                </a:solidFill>
                <a:latin typeface="Sondos"/>
              </a:rPr>
              <a:t>plt.ylabel('Receita')</a:t>
            </a:r>
          </a:p>
          <a:p>
            <a:pPr algn="just">
              <a:lnSpc>
                <a:spcPts val="3500"/>
              </a:lnSpc>
            </a:pPr>
            <a:r>
              <a:rPr lang="en-US" sz="2500">
                <a:solidFill>
                  <a:srgbClr val="000000"/>
                </a:solidFill>
                <a:latin typeface="Sondos"/>
              </a:rPr>
              <a:t>plt.title('Distribuição Mensal de Receitas por Propriedade')</a:t>
            </a:r>
          </a:p>
          <a:p>
            <a:pPr algn="just">
              <a:lnSpc>
                <a:spcPts val="3500"/>
              </a:lnSpc>
            </a:pPr>
            <a:r>
              <a:rPr lang="en-US" sz="2500">
                <a:solidFill>
                  <a:srgbClr val="000000"/>
                </a:solidFill>
                <a:latin typeface="Sondos"/>
              </a:rPr>
              <a:t>plt.show()</a:t>
            </a:r>
          </a:p>
          <a:p>
            <a:pPr algn="just">
              <a:lnSpc>
                <a:spcPts val="3500"/>
              </a:lnSpc>
            </a:pPr>
          </a:p>
          <a:p>
            <a:pPr algn="just">
              <a:lnSpc>
                <a:spcPts val="35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8411">
            <a:off x="16091914" y="-204771"/>
            <a:ext cx="2904053" cy="2553039"/>
            <a:chOff x="0" y="0"/>
            <a:chExt cx="692895" cy="609144"/>
          </a:xfrm>
        </p:grpSpPr>
        <p:sp>
          <p:nvSpPr>
            <p:cNvPr name="Freeform 3" id="3"/>
            <p:cNvSpPr/>
            <p:nvPr/>
          </p:nvSpPr>
          <p:spPr>
            <a:xfrm flipH="false" flipV="false" rot="0">
              <a:off x="0" y="0"/>
              <a:ext cx="692895" cy="609144"/>
            </a:xfrm>
            <a:custGeom>
              <a:avLst/>
              <a:gdLst/>
              <a:ahLst/>
              <a:cxnLst/>
              <a:rect r="r" b="b" t="t" l="l"/>
              <a:pathLst>
                <a:path h="609144" w="692895">
                  <a:moveTo>
                    <a:pt x="0" y="0"/>
                  </a:moveTo>
                  <a:lnTo>
                    <a:pt x="692895" y="0"/>
                  </a:lnTo>
                  <a:lnTo>
                    <a:pt x="692895" y="609144"/>
                  </a:lnTo>
                  <a:lnTo>
                    <a:pt x="0" y="609144"/>
                  </a:lnTo>
                  <a:close/>
                </a:path>
              </a:pathLst>
            </a:custGeom>
            <a:solidFill>
              <a:srgbClr val="80CBD8">
                <a:alpha val="69804"/>
              </a:srgbClr>
            </a:solidFill>
          </p:spPr>
        </p:sp>
        <p:sp>
          <p:nvSpPr>
            <p:cNvPr name="TextBox 4" id="4"/>
            <p:cNvSpPr txBox="true"/>
            <p:nvPr/>
          </p:nvSpPr>
          <p:spPr>
            <a:xfrm>
              <a:off x="0" y="-38100"/>
              <a:ext cx="692895" cy="64724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8411">
            <a:off x="-76362" y="9010481"/>
            <a:ext cx="2904053" cy="2553039"/>
            <a:chOff x="0" y="0"/>
            <a:chExt cx="692895" cy="609144"/>
          </a:xfrm>
        </p:grpSpPr>
        <p:sp>
          <p:nvSpPr>
            <p:cNvPr name="Freeform 6" id="6"/>
            <p:cNvSpPr/>
            <p:nvPr/>
          </p:nvSpPr>
          <p:spPr>
            <a:xfrm flipH="false" flipV="false" rot="0">
              <a:off x="0" y="0"/>
              <a:ext cx="692895" cy="609144"/>
            </a:xfrm>
            <a:custGeom>
              <a:avLst/>
              <a:gdLst/>
              <a:ahLst/>
              <a:cxnLst/>
              <a:rect r="r" b="b" t="t" l="l"/>
              <a:pathLst>
                <a:path h="609144" w="692895">
                  <a:moveTo>
                    <a:pt x="0" y="0"/>
                  </a:moveTo>
                  <a:lnTo>
                    <a:pt x="692895" y="0"/>
                  </a:lnTo>
                  <a:lnTo>
                    <a:pt x="692895" y="609144"/>
                  </a:lnTo>
                  <a:lnTo>
                    <a:pt x="0" y="609144"/>
                  </a:lnTo>
                  <a:close/>
                </a:path>
              </a:pathLst>
            </a:custGeom>
            <a:solidFill>
              <a:srgbClr val="80CBD8">
                <a:alpha val="69804"/>
              </a:srgbClr>
            </a:solidFill>
          </p:spPr>
        </p:sp>
        <p:sp>
          <p:nvSpPr>
            <p:cNvPr name="TextBox 7" id="7"/>
            <p:cNvSpPr txBox="true"/>
            <p:nvPr/>
          </p:nvSpPr>
          <p:spPr>
            <a:xfrm>
              <a:off x="0" y="-38100"/>
              <a:ext cx="692895" cy="64724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8411">
            <a:off x="14962686" y="-1560847"/>
            <a:ext cx="3685850" cy="2710668"/>
            <a:chOff x="0" y="0"/>
            <a:chExt cx="879428" cy="646754"/>
          </a:xfrm>
        </p:grpSpPr>
        <p:sp>
          <p:nvSpPr>
            <p:cNvPr name="Freeform 9" id="9"/>
            <p:cNvSpPr/>
            <p:nvPr/>
          </p:nvSpPr>
          <p:spPr>
            <a:xfrm flipH="false" flipV="false" rot="0">
              <a:off x="0" y="0"/>
              <a:ext cx="879428" cy="646754"/>
            </a:xfrm>
            <a:custGeom>
              <a:avLst/>
              <a:gdLst/>
              <a:ahLst/>
              <a:cxnLst/>
              <a:rect r="r" b="b" t="t" l="l"/>
              <a:pathLst>
                <a:path h="646754" w="879428">
                  <a:moveTo>
                    <a:pt x="0" y="0"/>
                  </a:moveTo>
                  <a:lnTo>
                    <a:pt x="879428" y="0"/>
                  </a:lnTo>
                  <a:lnTo>
                    <a:pt x="879428" y="646754"/>
                  </a:lnTo>
                  <a:lnTo>
                    <a:pt x="0" y="646754"/>
                  </a:lnTo>
                  <a:close/>
                </a:path>
              </a:pathLst>
            </a:custGeom>
            <a:solidFill>
              <a:srgbClr val="3C6499">
                <a:alpha val="69804"/>
              </a:srgbClr>
            </a:solidFill>
          </p:spPr>
        </p:sp>
        <p:sp>
          <p:nvSpPr>
            <p:cNvPr name="TextBox 10" id="10"/>
            <p:cNvSpPr txBox="true"/>
            <p:nvPr/>
          </p:nvSpPr>
          <p:spPr>
            <a:xfrm>
              <a:off x="0" y="-38100"/>
              <a:ext cx="879428" cy="68485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79481" y="3080054"/>
            <a:ext cx="2910291" cy="5340028"/>
            <a:chOff x="0" y="0"/>
            <a:chExt cx="3460722" cy="6350000"/>
          </a:xfrm>
        </p:grpSpPr>
        <p:sp>
          <p:nvSpPr>
            <p:cNvPr name="Freeform 12" id="12"/>
            <p:cNvSpPr/>
            <p:nvPr/>
          </p:nvSpPr>
          <p:spPr>
            <a:xfrm flipH="false" flipV="false" rot="0">
              <a:off x="0" y="0"/>
              <a:ext cx="3460722" cy="6350000"/>
            </a:xfrm>
            <a:custGeom>
              <a:avLst/>
              <a:gdLst/>
              <a:ahLst/>
              <a:cxnLst/>
              <a:rect r="r" b="b" t="t" l="l"/>
              <a:pathLst>
                <a:path h="6350000" w="3460722">
                  <a:moveTo>
                    <a:pt x="0" y="0"/>
                  </a:moveTo>
                  <a:lnTo>
                    <a:pt x="3460722" y="0"/>
                  </a:lnTo>
                  <a:lnTo>
                    <a:pt x="3460722" y="6350000"/>
                  </a:lnTo>
                  <a:lnTo>
                    <a:pt x="0" y="6350000"/>
                  </a:lnTo>
                  <a:close/>
                </a:path>
              </a:pathLst>
            </a:custGeom>
            <a:blipFill>
              <a:blip r:embed="rId2"/>
              <a:stretch>
                <a:fillRect l="-61882" t="0" r="-61882" b="0"/>
              </a:stretch>
            </a:blipFill>
          </p:spPr>
        </p:sp>
      </p:grpSp>
      <p:sp>
        <p:nvSpPr>
          <p:cNvPr name="TextBox 13" id="13"/>
          <p:cNvSpPr txBox="true"/>
          <p:nvPr/>
        </p:nvSpPr>
        <p:spPr>
          <a:xfrm rot="0">
            <a:off x="730691" y="401624"/>
            <a:ext cx="11592634" cy="982980"/>
          </a:xfrm>
          <a:prstGeom prst="rect">
            <a:avLst/>
          </a:prstGeom>
        </p:spPr>
        <p:txBody>
          <a:bodyPr anchor="t" rtlCol="false" tIns="0" lIns="0" bIns="0" rIns="0">
            <a:spAutoFit/>
          </a:bodyPr>
          <a:lstStyle/>
          <a:p>
            <a:pPr>
              <a:lnSpc>
                <a:spcPts val="7559"/>
              </a:lnSpc>
            </a:pPr>
            <a:r>
              <a:rPr lang="en-US" sz="6999">
                <a:solidFill>
                  <a:srgbClr val="0097B2"/>
                </a:solidFill>
                <a:latin typeface="Intro Rust"/>
              </a:rPr>
              <a:t>DESENVOLVIMENTO - API</a:t>
            </a:r>
          </a:p>
        </p:txBody>
      </p:sp>
      <p:sp>
        <p:nvSpPr>
          <p:cNvPr name="TextBox 14" id="14"/>
          <p:cNvSpPr txBox="true"/>
          <p:nvPr/>
        </p:nvSpPr>
        <p:spPr>
          <a:xfrm rot="0">
            <a:off x="3199266" y="2285142"/>
            <a:ext cx="6824390" cy="6434455"/>
          </a:xfrm>
          <a:prstGeom prst="rect">
            <a:avLst/>
          </a:prstGeom>
        </p:spPr>
        <p:txBody>
          <a:bodyPr anchor="t" rtlCol="false" tIns="0" lIns="0" bIns="0" rIns="0">
            <a:spAutoFit/>
          </a:bodyPr>
          <a:lstStyle/>
          <a:p>
            <a:pPr algn="just">
              <a:lnSpc>
                <a:spcPts val="3919"/>
              </a:lnSpc>
            </a:pPr>
            <a:r>
              <a:rPr lang="en-US" sz="2799">
                <a:solidFill>
                  <a:srgbClr val="3C6499"/>
                </a:solidFill>
                <a:latin typeface="Sondos"/>
              </a:rPr>
              <a:t>Discussão sobre a Implementação Opcional da API: Exploramos a criação de uma API opcional, adicionando uma camada dinâmica ao projeto. Embora não seja um requisito essencial, uma API pode oferecer benefícios significativos em termos de acessibilidade e integração com outros sistemas.</a:t>
            </a:r>
          </a:p>
          <a:p>
            <a:pPr algn="just">
              <a:lnSpc>
                <a:spcPts val="3919"/>
              </a:lnSpc>
            </a:pPr>
          </a:p>
          <a:p>
            <a:pPr algn="just">
              <a:lnSpc>
                <a:spcPts val="3919"/>
              </a:lnSpc>
            </a:pPr>
            <a:r>
              <a:rPr lang="en-US" sz="2799">
                <a:solidFill>
                  <a:srgbClr val="3C6499"/>
                </a:solidFill>
                <a:latin typeface="Sondos"/>
              </a:rPr>
              <a:t>Explicação do Código em api.py: O arquivo api.py encapsula a lógica por trás da API, utilizando o framework Flask para simplificar o processo. Ao lado, apresentamos um trecho relevante de código:</a:t>
            </a:r>
          </a:p>
        </p:txBody>
      </p:sp>
      <p:sp>
        <p:nvSpPr>
          <p:cNvPr name="TextBox 15" id="15"/>
          <p:cNvSpPr txBox="true"/>
          <p:nvPr/>
        </p:nvSpPr>
        <p:spPr>
          <a:xfrm rot="0">
            <a:off x="10392112" y="1327454"/>
            <a:ext cx="7645427" cy="9037320"/>
          </a:xfrm>
          <a:prstGeom prst="rect">
            <a:avLst/>
          </a:prstGeom>
        </p:spPr>
        <p:txBody>
          <a:bodyPr anchor="t" rtlCol="false" tIns="0" lIns="0" bIns="0" rIns="0">
            <a:spAutoFit/>
          </a:bodyPr>
          <a:lstStyle/>
          <a:p>
            <a:pPr algn="just">
              <a:lnSpc>
                <a:spcPts val="3779"/>
              </a:lnSpc>
            </a:pPr>
            <a:r>
              <a:rPr lang="en-US" sz="2700">
                <a:solidFill>
                  <a:srgbClr val="000000"/>
                </a:solidFill>
                <a:latin typeface="Sondos"/>
              </a:rPr>
              <a:t># Trecho de Código Exemplar em api.py</a:t>
            </a:r>
          </a:p>
          <a:p>
            <a:pPr algn="just">
              <a:lnSpc>
                <a:spcPts val="3779"/>
              </a:lnSpc>
            </a:pPr>
            <a:r>
              <a:rPr lang="en-US" sz="2700">
                <a:solidFill>
                  <a:srgbClr val="000000"/>
                </a:solidFill>
                <a:latin typeface="Sondos"/>
              </a:rPr>
              <a:t>from flask import Flask, request, jsonify</a:t>
            </a:r>
          </a:p>
          <a:p>
            <a:pPr algn="just">
              <a:lnSpc>
                <a:spcPts val="3779"/>
              </a:lnSpc>
            </a:pPr>
          </a:p>
          <a:p>
            <a:pPr algn="just">
              <a:lnSpc>
                <a:spcPts val="3779"/>
              </a:lnSpc>
            </a:pPr>
            <a:r>
              <a:rPr lang="en-US" sz="2700">
                <a:solidFill>
                  <a:srgbClr val="000000"/>
                </a:solidFill>
                <a:latin typeface="Sondos"/>
              </a:rPr>
              <a:t>app = Flask(__name__)</a:t>
            </a:r>
          </a:p>
          <a:p>
            <a:pPr algn="just">
              <a:lnSpc>
                <a:spcPts val="3779"/>
              </a:lnSpc>
            </a:pPr>
          </a:p>
          <a:p>
            <a:pPr algn="just">
              <a:lnSpc>
                <a:spcPts val="3779"/>
              </a:lnSpc>
            </a:pPr>
            <a:r>
              <a:rPr lang="en-US" sz="2700">
                <a:solidFill>
                  <a:srgbClr val="000000"/>
                </a:solidFill>
                <a:latin typeface="Sondos"/>
              </a:rPr>
              <a:t>@app.route('/get_revenue_distribution', methods=['GET'])</a:t>
            </a:r>
          </a:p>
          <a:p>
            <a:pPr algn="just">
              <a:lnSpc>
                <a:spcPts val="3779"/>
              </a:lnSpc>
            </a:pPr>
            <a:r>
              <a:rPr lang="en-US" sz="2700">
                <a:solidFill>
                  <a:srgbClr val="000000"/>
                </a:solidFill>
                <a:latin typeface="Sondos"/>
              </a:rPr>
              <a:t>def get_revenue_distribution():</a:t>
            </a:r>
          </a:p>
          <a:p>
            <a:pPr algn="just">
              <a:lnSpc>
                <a:spcPts val="3779"/>
              </a:lnSpc>
            </a:pPr>
            <a:r>
              <a:rPr lang="en-US" sz="2700">
                <a:solidFill>
                  <a:srgbClr val="000000"/>
                </a:solidFill>
                <a:latin typeface="Sondos"/>
              </a:rPr>
              <a:t>    # Lógica para obter a distribuição de receitas com base no ID da propriedade</a:t>
            </a:r>
          </a:p>
          <a:p>
            <a:pPr algn="just">
              <a:lnSpc>
                <a:spcPts val="3779"/>
              </a:lnSpc>
            </a:pPr>
            <a:r>
              <a:rPr lang="en-US" sz="2700">
                <a:solidFill>
                  <a:srgbClr val="000000"/>
                </a:solidFill>
                <a:latin typeface="Sondos"/>
              </a:rPr>
              <a:t>    property_id = request.args.get('property_id')</a:t>
            </a:r>
          </a:p>
          <a:p>
            <a:pPr algn="just">
              <a:lnSpc>
                <a:spcPts val="3779"/>
              </a:lnSpc>
            </a:pPr>
            <a:r>
              <a:rPr lang="en-US" sz="2700">
                <a:solidFill>
                  <a:srgbClr val="000000"/>
                </a:solidFill>
                <a:latin typeface="Sondos"/>
              </a:rPr>
              <a:t>    # ...</a:t>
            </a:r>
          </a:p>
          <a:p>
            <a:pPr algn="just">
              <a:lnSpc>
                <a:spcPts val="3779"/>
              </a:lnSpc>
            </a:pPr>
          </a:p>
          <a:p>
            <a:pPr algn="just">
              <a:lnSpc>
                <a:spcPts val="3779"/>
              </a:lnSpc>
            </a:pPr>
            <a:r>
              <a:rPr lang="en-US" sz="2700">
                <a:solidFill>
                  <a:srgbClr val="000000"/>
                </a:solidFill>
                <a:latin typeface="Sondos"/>
              </a:rPr>
              <a:t>    return jsonify({"property_id": property_id, "revenue_distribution": [...]})</a:t>
            </a:r>
          </a:p>
          <a:p>
            <a:pPr algn="just">
              <a:lnSpc>
                <a:spcPts val="3779"/>
              </a:lnSpc>
            </a:pPr>
          </a:p>
          <a:p>
            <a:pPr algn="just">
              <a:lnSpc>
                <a:spcPts val="3779"/>
              </a:lnSpc>
            </a:pPr>
            <a:r>
              <a:rPr lang="en-US" sz="2700">
                <a:solidFill>
                  <a:srgbClr val="000000"/>
                </a:solidFill>
                <a:latin typeface="Sondos"/>
              </a:rPr>
              <a:t>if __name__ == '__main__':</a:t>
            </a:r>
          </a:p>
          <a:p>
            <a:pPr algn="just">
              <a:lnSpc>
                <a:spcPts val="3779"/>
              </a:lnSpc>
            </a:pPr>
            <a:r>
              <a:rPr lang="en-US" sz="2700">
                <a:solidFill>
                  <a:srgbClr val="000000"/>
                </a:solidFill>
                <a:latin typeface="Sondos"/>
              </a:rPr>
              <a:t>    app.run(debug=True)</a:t>
            </a:r>
          </a:p>
          <a:p>
            <a:pPr algn="just">
              <a:lnSpc>
                <a:spcPts val="377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DAF3XdOr_1s</dc:identifier>
  <dcterms:modified xsi:type="dcterms:W3CDTF">2011-08-01T06:04:30Z</dcterms:modified>
  <cp:revision>1</cp:revision>
  <dc:title>Apresentação Apresentação Trabalho de Conclusão de Curso Geométrico Azul </dc:title>
</cp:coreProperties>
</file>